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3564" r:id="rId3"/>
    <p:sldId id="3565" r:id="rId4"/>
    <p:sldId id="3555" r:id="rId5"/>
    <p:sldId id="3556" r:id="rId6"/>
    <p:sldId id="3560" r:id="rId7"/>
    <p:sldId id="3561" r:id="rId8"/>
    <p:sldId id="3562" r:id="rId9"/>
    <p:sldId id="3563" r:id="rId10"/>
    <p:sldId id="275"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76" autoAdjust="0"/>
  </p:normalViewPr>
  <p:slideViewPr>
    <p:cSldViewPr snapToGrid="0">
      <p:cViewPr varScale="1">
        <p:scale>
          <a:sx n="40" d="100"/>
          <a:sy n="40" d="100"/>
        </p:scale>
        <p:origin x="1207" y="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0E2ADEEB-3FC3-4BFF-9951-CA75D5FE847D}" type="datetimeFigureOut">
              <a:rPr lang="en-US" smtClean="0"/>
              <a:t>3/30/2023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AE0779D1-8303-4898-8103-989372BE471E}" type="slidenum">
              <a:rPr lang="en-US" smtClean="0"/>
              <a:t>‹#›</a:t>
            </a:fld>
            <a:endParaRPr lang="en-US"/>
          </a:p>
        </p:txBody>
      </p:sp>
    </p:spTree>
    <p:extLst>
      <p:ext uri="{BB962C8B-B14F-4D97-AF65-F5344CB8AC3E}">
        <p14:creationId xmlns:p14="http://schemas.microsoft.com/office/powerpoint/2010/main" val="31723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E0779D1-8303-4898-8103-989372BE471E}" type="slidenum">
              <a:rPr lang="en-US" smtClean="0"/>
              <a:t>1</a:t>
            </a:fld>
            <a:endParaRPr lang="en-US"/>
          </a:p>
        </p:txBody>
      </p:sp>
    </p:spTree>
    <p:extLst>
      <p:ext uri="{BB962C8B-B14F-4D97-AF65-F5344CB8AC3E}">
        <p14:creationId xmlns:p14="http://schemas.microsoft.com/office/powerpoint/2010/main" val="155336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2</a:t>
            </a:fld>
            <a:endParaRPr lang="en-GB"/>
          </a:p>
        </p:txBody>
      </p:sp>
    </p:spTree>
    <p:extLst>
      <p:ext uri="{BB962C8B-B14F-4D97-AF65-F5344CB8AC3E}">
        <p14:creationId xmlns:p14="http://schemas.microsoft.com/office/powerpoint/2010/main" val="313468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3</a:t>
            </a:fld>
            <a:endParaRPr lang="en-GB"/>
          </a:p>
        </p:txBody>
      </p:sp>
    </p:spTree>
    <p:extLst>
      <p:ext uri="{BB962C8B-B14F-4D97-AF65-F5344CB8AC3E}">
        <p14:creationId xmlns:p14="http://schemas.microsoft.com/office/powerpoint/2010/main" val="123970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4</a:t>
            </a:fld>
            <a:endParaRPr lang="en-GB"/>
          </a:p>
        </p:txBody>
      </p:sp>
    </p:spTree>
    <p:extLst>
      <p:ext uri="{BB962C8B-B14F-4D97-AF65-F5344CB8AC3E}">
        <p14:creationId xmlns:p14="http://schemas.microsoft.com/office/powerpoint/2010/main" val="210855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5</a:t>
            </a:fld>
            <a:endParaRPr lang="en-GB"/>
          </a:p>
        </p:txBody>
      </p:sp>
    </p:spTree>
    <p:extLst>
      <p:ext uri="{BB962C8B-B14F-4D97-AF65-F5344CB8AC3E}">
        <p14:creationId xmlns:p14="http://schemas.microsoft.com/office/powerpoint/2010/main" val="393198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6</a:t>
            </a:fld>
            <a:endParaRPr lang="en-GB"/>
          </a:p>
        </p:txBody>
      </p:sp>
    </p:spTree>
    <p:extLst>
      <p:ext uri="{BB962C8B-B14F-4D97-AF65-F5344CB8AC3E}">
        <p14:creationId xmlns:p14="http://schemas.microsoft.com/office/powerpoint/2010/main" val="160962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7</a:t>
            </a:fld>
            <a:endParaRPr lang="en-GB"/>
          </a:p>
        </p:txBody>
      </p:sp>
    </p:spTree>
    <p:extLst>
      <p:ext uri="{BB962C8B-B14F-4D97-AF65-F5344CB8AC3E}">
        <p14:creationId xmlns:p14="http://schemas.microsoft.com/office/powerpoint/2010/main" val="77352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8</a:t>
            </a:fld>
            <a:endParaRPr lang="en-GB"/>
          </a:p>
        </p:txBody>
      </p:sp>
    </p:spTree>
    <p:extLst>
      <p:ext uri="{BB962C8B-B14F-4D97-AF65-F5344CB8AC3E}">
        <p14:creationId xmlns:p14="http://schemas.microsoft.com/office/powerpoint/2010/main" val="191883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D7A1D-4D55-42ED-9E8B-156788B401F6}" type="slidenum">
              <a:rPr lang="en-GB" smtClean="0"/>
              <a:t>9</a:t>
            </a:fld>
            <a:endParaRPr lang="en-GB"/>
          </a:p>
        </p:txBody>
      </p:sp>
    </p:spTree>
    <p:extLst>
      <p:ext uri="{BB962C8B-B14F-4D97-AF65-F5344CB8AC3E}">
        <p14:creationId xmlns:p14="http://schemas.microsoft.com/office/powerpoint/2010/main" val="319537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19A5B6-073B-4415-BC92-28A06ED863E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119502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5B6-073B-4415-BC92-28A06ED863E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31634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5B6-073B-4415-BC92-28A06ED863E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37835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9A5B6-073B-4415-BC92-28A06ED863E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336749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5B6-073B-4415-BC92-28A06ED863E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240210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9A5B6-073B-4415-BC92-28A06ED863E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189550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9A5B6-073B-4415-BC92-28A06ED863EE}"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90155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9A5B6-073B-4415-BC92-28A06ED863EE}"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71436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5B6-073B-4415-BC92-28A06ED863EE}"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19319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5B6-073B-4415-BC92-28A06ED863E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64464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5B6-073B-4415-BC92-28A06ED863E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C563-C37A-49CD-A301-FBDD86B1AE69}" type="slidenum">
              <a:rPr lang="en-US" smtClean="0"/>
              <a:t>‹#›</a:t>
            </a:fld>
            <a:endParaRPr lang="en-US"/>
          </a:p>
        </p:txBody>
      </p:sp>
    </p:spTree>
    <p:extLst>
      <p:ext uri="{BB962C8B-B14F-4D97-AF65-F5344CB8AC3E}">
        <p14:creationId xmlns:p14="http://schemas.microsoft.com/office/powerpoint/2010/main" val="173800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5B6-073B-4415-BC92-28A06ED863EE}"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C563-C37A-49CD-A301-FBDD86B1AE69}" type="slidenum">
              <a:rPr lang="en-US" smtClean="0"/>
              <a:t>‹#›</a:t>
            </a:fld>
            <a:endParaRPr lang="en-US"/>
          </a:p>
        </p:txBody>
      </p:sp>
    </p:spTree>
    <p:extLst>
      <p:ext uri="{BB962C8B-B14F-4D97-AF65-F5344CB8AC3E}">
        <p14:creationId xmlns:p14="http://schemas.microsoft.com/office/powerpoint/2010/main" val="372698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Props>
              </a:ext>
            </a:extLst>
          </a:blip>
          <a:stretch>
            <a:fillRect/>
          </a:stretch>
        </p:blipFill>
        <p:spPr>
          <a:xfrm>
            <a:off x="0" y="0"/>
            <a:ext cx="12192000" cy="7293853"/>
          </a:xfrm>
          <a:prstGeom prst="rect">
            <a:avLst/>
          </a:prstGeom>
          <a:noFill/>
          <a:ln>
            <a:noFill/>
          </a:ln>
        </p:spPr>
      </p:pic>
      <p:sp>
        <p:nvSpPr>
          <p:cNvPr id="3" name="Rectangle 2"/>
          <p:cNvSpPr/>
          <p:nvPr/>
        </p:nvSpPr>
        <p:spPr>
          <a:xfrm>
            <a:off x="-133350" y="2729330"/>
            <a:ext cx="12211050" cy="3025011"/>
          </a:xfrm>
          <a:prstGeom prst="rect">
            <a:avLst/>
          </a:prstGeom>
          <a:solidFill>
            <a:schemeClr val="bg2">
              <a:alpha val="47843"/>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solidFill>
            </a:endParaRPr>
          </a:p>
        </p:txBody>
      </p:sp>
      <p:sp>
        <p:nvSpPr>
          <p:cNvPr id="4" name="TextBox 3"/>
          <p:cNvSpPr txBox="1"/>
          <p:nvPr/>
        </p:nvSpPr>
        <p:spPr>
          <a:xfrm>
            <a:off x="1217316" y="1697830"/>
            <a:ext cx="9906454" cy="5139869"/>
          </a:xfrm>
          <a:prstGeom prst="rect">
            <a:avLst/>
          </a:prstGeom>
          <a:noFill/>
        </p:spPr>
        <p:txBody>
          <a:bodyPr wrap="square" rtlCol="0">
            <a:spAutoFit/>
          </a:bodyPr>
          <a:lstStyle/>
          <a:p>
            <a:pPr algn="ctr"/>
            <a:endParaRPr lang="en-US" sz="5400" b="1" dirty="0">
              <a:solidFill>
                <a:schemeClr val="bg1"/>
              </a:solidFill>
              <a:effectLst>
                <a:outerShdw blurRad="38100" dist="38100" dir="2700000" algn="tl">
                  <a:srgbClr val="000000">
                    <a:alpha val="43137"/>
                  </a:srgbClr>
                </a:outerShdw>
              </a:effectLst>
            </a:endParaRPr>
          </a:p>
          <a:p>
            <a:pPr algn="ctr"/>
            <a:r>
              <a:rPr lang="en-US" sz="3600" b="1" dirty="0">
                <a:cs typeface="Arial" panose="020B0604020202020204" pitchFamily="34" charset="0"/>
              </a:rPr>
              <a:t>RATES POLICY 2023/2024</a:t>
            </a:r>
          </a:p>
          <a:p>
            <a:pPr algn="ctr"/>
            <a:endParaRPr lang="en-US" sz="3600" b="1" dirty="0">
              <a:cs typeface="Arial" panose="020B0604020202020204" pitchFamily="34" charset="0"/>
            </a:endParaRPr>
          </a:p>
          <a:p>
            <a:pPr algn="ctr"/>
            <a:r>
              <a:rPr lang="en-US" sz="3600" b="1" dirty="0">
                <a:cs typeface="Arial" panose="020B0604020202020204" pitchFamily="34" charset="0"/>
              </a:rPr>
              <a:t>&amp; RATES BY-LAW REVIEW</a:t>
            </a:r>
          </a:p>
          <a:p>
            <a:pPr algn="ctr"/>
            <a:endParaRPr lang="en-US" sz="2400" b="1" dirty="0">
              <a:cs typeface="Arial" panose="020B0604020202020204" pitchFamily="34" charset="0"/>
            </a:endParaRPr>
          </a:p>
          <a:p>
            <a:pPr algn="ctr"/>
            <a:r>
              <a:rPr lang="en-US" sz="2400" b="1" dirty="0">
                <a:cs typeface="Arial" panose="020B0604020202020204" pitchFamily="34" charset="0"/>
              </a:rPr>
              <a:t>30 March 2023</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06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Props>
              </a:ext>
            </a:extLst>
          </a:blip>
          <a:stretch>
            <a:fillRect/>
          </a:stretch>
        </p:blipFill>
        <p:spPr>
          <a:xfrm>
            <a:off x="0" y="0"/>
            <a:ext cx="12192000" cy="7293853"/>
          </a:xfrm>
          <a:prstGeom prst="rect">
            <a:avLst/>
          </a:prstGeom>
          <a:noFill/>
          <a:ln>
            <a:noFill/>
          </a:ln>
        </p:spPr>
      </p:pic>
      <p:sp>
        <p:nvSpPr>
          <p:cNvPr id="3" name="Rectangle 2"/>
          <p:cNvSpPr/>
          <p:nvPr/>
        </p:nvSpPr>
        <p:spPr>
          <a:xfrm>
            <a:off x="0" y="2134420"/>
            <a:ext cx="12211050" cy="3025011"/>
          </a:xfrm>
          <a:prstGeom prst="rect">
            <a:avLst/>
          </a:prstGeom>
          <a:solidFill>
            <a:schemeClr val="bg2">
              <a:alpha val="47843"/>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5" name="Rectangle 4"/>
          <p:cNvSpPr/>
          <p:nvPr/>
        </p:nvSpPr>
        <p:spPr>
          <a:xfrm>
            <a:off x="1704975" y="1563828"/>
            <a:ext cx="9353549" cy="3108543"/>
          </a:xfrm>
          <a:prstGeom prst="rect">
            <a:avLst/>
          </a:prstGeom>
        </p:spPr>
        <p:txBody>
          <a:bodyPr wrap="square">
            <a:spAutoFit/>
          </a:bodyPr>
          <a:lstStyle/>
          <a:p>
            <a:pPr algn="ctr"/>
            <a:br>
              <a:rPr lang="en-US" sz="2800" dirty="0">
                <a:ln w="18000">
                  <a:solidFill>
                    <a:schemeClr val="accent2">
                      <a:satMod val="140000"/>
                    </a:schemeClr>
                  </a:solidFill>
                  <a:prstDash val="solid"/>
                  <a:miter lim="800000"/>
                </a:ln>
              </a:rPr>
            </a:br>
            <a:endParaRPr lang="en-US" sz="2800" dirty="0">
              <a:ln w="18000">
                <a:solidFill>
                  <a:schemeClr val="accent2">
                    <a:satMod val="140000"/>
                  </a:schemeClr>
                </a:solidFill>
                <a:prstDash val="solid"/>
                <a:miter lim="800000"/>
              </a:ln>
            </a:endParaRPr>
          </a:p>
          <a:p>
            <a:pPr algn="ctr"/>
            <a:r>
              <a:rPr lang="en-US" sz="2800" dirty="0">
                <a:ln w="18000">
                  <a:noFill/>
                  <a:prstDash val="solid"/>
                  <a:miter lim="800000"/>
                </a:ln>
              </a:rPr>
              <a:t>Thank you</a:t>
            </a:r>
          </a:p>
          <a:p>
            <a:pPr algn="ctr"/>
            <a:endParaRPr lang="en-US" sz="2800" dirty="0">
              <a:ln w="18000">
                <a:noFill/>
                <a:prstDash val="solid"/>
                <a:miter lim="800000"/>
              </a:ln>
            </a:endParaRPr>
          </a:p>
          <a:p>
            <a:pPr algn="ctr"/>
            <a:endParaRPr lang="en-US" sz="2800" dirty="0">
              <a:ln w="18000">
                <a:noFill/>
                <a:prstDash val="solid"/>
                <a:miter lim="800000"/>
              </a:ln>
            </a:endParaRPr>
          </a:p>
          <a:p>
            <a:pPr algn="ctr"/>
            <a:endParaRPr lang="en-US" sz="2800" dirty="0">
              <a:ln w="18000">
                <a:noFill/>
                <a:prstDash val="solid"/>
                <a:miter lim="800000"/>
              </a:ln>
            </a:endParaRPr>
          </a:p>
          <a:p>
            <a:pPr algn="ctr"/>
            <a:r>
              <a:rPr lang="en-US" sz="2800" dirty="0">
                <a:ln w="18000">
                  <a:noFill/>
                  <a:prstDash val="solid"/>
                  <a:miter lim="800000"/>
                </a:ln>
              </a:rPr>
              <a:t>ratescomments@joburg.org.za</a:t>
            </a:r>
          </a:p>
        </p:txBody>
      </p:sp>
    </p:spTree>
    <p:extLst>
      <p:ext uri="{BB962C8B-B14F-4D97-AF65-F5344CB8AC3E}">
        <p14:creationId xmlns:p14="http://schemas.microsoft.com/office/powerpoint/2010/main" val="414914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Legislative background </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8" name="Content Placeholder 4">
            <a:extLst>
              <a:ext uri="{FF2B5EF4-FFF2-40B4-BE49-F238E27FC236}">
                <a16:creationId xmlns:a16="http://schemas.microsoft.com/office/drawing/2014/main" id="{B4C607C1-8149-E1A2-ACA0-6AD53D74B7BD}"/>
              </a:ext>
            </a:extLst>
          </p:cNvPr>
          <p:cNvSpPr txBox="1">
            <a:spLocks/>
          </p:cNvSpPr>
          <p:nvPr/>
        </p:nvSpPr>
        <p:spPr>
          <a:xfrm>
            <a:off x="376717" y="888363"/>
            <a:ext cx="9081075" cy="5553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buSzPct val="80000"/>
              <a:defRPr/>
            </a:pPr>
            <a:r>
              <a:rPr lang="en-US" altLang="en-US" dirty="0">
                <a:solidFill>
                  <a:srgbClr val="000000"/>
                </a:solidFill>
                <a:cs typeface="Arial" panose="020B0604020202020204" pitchFamily="34" charset="0"/>
              </a:rPr>
              <a:t>The Rates Policy guides the City in all aspects of levying rates on property owners as </a:t>
            </a:r>
            <a:r>
              <a:rPr lang="en-GB" altLang="en-US" dirty="0">
                <a:solidFill>
                  <a:srgbClr val="000000"/>
                </a:solidFill>
                <a:cs typeface="Arial" panose="020B0604020202020204" pitchFamily="34" charset="0"/>
              </a:rPr>
              <a:t>required by the Local Government Municipal Property Rates Act 6, of 2004 (MPRA)</a:t>
            </a:r>
            <a:r>
              <a:rPr lang="en-GB" altLang="en-US" dirty="0">
                <a:solidFill>
                  <a:srgbClr val="FF0000"/>
                </a:solidFill>
                <a:cs typeface="Arial" panose="020B0604020202020204" pitchFamily="34" charset="0"/>
              </a:rPr>
              <a:t> </a:t>
            </a:r>
            <a:r>
              <a:rPr lang="en-GB" altLang="en-US" dirty="0">
                <a:solidFill>
                  <a:srgbClr val="000000"/>
                </a:solidFill>
                <a:cs typeface="Arial" panose="020B0604020202020204" pitchFamily="34" charset="0"/>
              </a:rPr>
              <a:t>as amended. </a:t>
            </a:r>
          </a:p>
          <a:p>
            <a:pPr marL="285750" lvl="1" indent="-285750">
              <a:lnSpc>
                <a:spcPct val="100000"/>
              </a:lnSpc>
              <a:buSzPct val="80000"/>
              <a:defRPr/>
            </a:pPr>
            <a:r>
              <a:rPr lang="en-US" altLang="en-US" dirty="0">
                <a:solidFill>
                  <a:srgbClr val="000000"/>
                </a:solidFill>
                <a:cs typeface="Arial" panose="020B0604020202020204" pitchFamily="34" charset="0"/>
              </a:rPr>
              <a:t>Property Rates are levied as a cent in the Rand based on the market value of the property as reflected in the valuation roll. </a:t>
            </a:r>
          </a:p>
          <a:p>
            <a:pPr marL="285750" lvl="1" indent="-285750">
              <a:lnSpc>
                <a:spcPct val="100000"/>
              </a:lnSpc>
              <a:buSzPct val="80000"/>
              <a:defRPr/>
            </a:pPr>
            <a:r>
              <a:rPr lang="en-US" altLang="en-US" dirty="0">
                <a:solidFill>
                  <a:srgbClr val="000000"/>
                </a:solidFill>
                <a:cs typeface="Arial" panose="020B0604020202020204" pitchFamily="34" charset="0"/>
              </a:rPr>
              <a:t>Council levies different rates for different categories of ratable property based on zoning.</a:t>
            </a:r>
          </a:p>
          <a:p>
            <a:pPr marL="285750" lvl="1" indent="-285750">
              <a:lnSpc>
                <a:spcPct val="100000"/>
              </a:lnSpc>
              <a:buSzPct val="80000"/>
              <a:defRPr/>
            </a:pPr>
            <a:r>
              <a:rPr lang="en-US" altLang="en-US" dirty="0">
                <a:solidFill>
                  <a:srgbClr val="000000"/>
                </a:solidFill>
                <a:cs typeface="Arial" panose="020B0604020202020204" pitchFamily="34" charset="0"/>
              </a:rPr>
              <a:t>Council through the Rates Policy gives reductions and rebates on certain categories of properties as would be promulgated for a particular year.  </a:t>
            </a:r>
          </a:p>
          <a:p>
            <a:pPr marL="285750" lvl="1" indent="-285750">
              <a:lnSpc>
                <a:spcPct val="100000"/>
              </a:lnSpc>
              <a:buSzPct val="80000"/>
              <a:defRPr/>
            </a:pPr>
            <a:r>
              <a:rPr lang="en-US" altLang="en-US" dirty="0">
                <a:solidFill>
                  <a:srgbClr val="000000"/>
                </a:solidFill>
                <a:cs typeface="Arial" panose="020B0604020202020204" pitchFamily="34" charset="0"/>
              </a:rPr>
              <a:t>Council must review Rates Policy annually.</a:t>
            </a:r>
          </a:p>
        </p:txBody>
      </p:sp>
    </p:spTree>
    <p:extLst>
      <p:ext uri="{BB962C8B-B14F-4D97-AF65-F5344CB8AC3E}">
        <p14:creationId xmlns:p14="http://schemas.microsoft.com/office/powerpoint/2010/main" val="44253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1183112"/>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effectLst>
                  <a:outerShdw blurRad="38100" dist="38100" dir="2700000" algn="tl">
                    <a:srgbClr val="000000">
                      <a:alpha val="43137"/>
                    </a:srgbClr>
                  </a:outerShdw>
                </a:effectLst>
              </a:rPr>
              <a:t>Annual legislative requirements </a:t>
            </a:r>
            <a:br>
              <a:rPr lang="en-US" sz="4000" b="1" dirty="0">
                <a:solidFill>
                  <a:schemeClr val="tx1"/>
                </a:solidFill>
                <a:effectLst>
                  <a:outerShdw blurRad="38100" dist="38100" dir="2700000" algn="tl">
                    <a:srgbClr val="000000">
                      <a:alpha val="43137"/>
                    </a:srgbClr>
                  </a:outerShdw>
                </a:effectLst>
              </a:rPr>
            </a:br>
            <a:r>
              <a:rPr lang="en-US" sz="3200" b="1" dirty="0">
                <a:solidFill>
                  <a:schemeClr val="tx1"/>
                </a:solidFill>
                <a:effectLst>
                  <a:outerShdw blurRad="38100" dist="38100" dir="2700000" algn="tl">
                    <a:srgbClr val="000000">
                      <a:alpha val="43137"/>
                    </a:srgbClr>
                  </a:outerShdw>
                </a:effectLst>
              </a:rPr>
              <a:t>(Why is the Rates Policy reviewed annually) </a:t>
            </a:r>
            <a:endParaRPr lang="en-US" sz="3200" b="1" dirty="0">
              <a:solidFill>
                <a:schemeClr val="tx1"/>
              </a:solidFill>
              <a:latin typeface="Calibri" panose="020F0502020204030204" pitchFamily="34" charset="0"/>
              <a:cs typeface="Calibri" panose="020F0502020204030204" pitchFamily="34" charset="0"/>
            </a:endParaRP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8" name="Content Placeholder 5">
            <a:extLst>
              <a:ext uri="{FF2B5EF4-FFF2-40B4-BE49-F238E27FC236}">
                <a16:creationId xmlns:a16="http://schemas.microsoft.com/office/drawing/2014/main" id="{574F7477-4656-37B0-4863-8A1B900EEA47}"/>
              </a:ext>
            </a:extLst>
          </p:cNvPr>
          <p:cNvSpPr>
            <a:spLocks noGrp="1"/>
          </p:cNvSpPr>
          <p:nvPr>
            <p:ph idx="1"/>
          </p:nvPr>
        </p:nvSpPr>
        <p:spPr>
          <a:xfrm>
            <a:off x="420914" y="1495567"/>
            <a:ext cx="9525356" cy="3745173"/>
          </a:xfrm>
        </p:spPr>
        <p:txBody>
          <a:bodyPr/>
          <a:lstStyle/>
          <a:p>
            <a:pPr lvl="0" algn="just" eaLnBrk="0" fontAlgn="base" hangingPunct="0">
              <a:spcBef>
                <a:spcPct val="20000"/>
              </a:spcBef>
              <a:spcAft>
                <a:spcPct val="20000"/>
              </a:spcAft>
              <a:buClr>
                <a:srgbClr val="808080"/>
              </a:buClr>
              <a:buSzPct val="80000"/>
              <a:defRPr/>
            </a:pPr>
            <a:r>
              <a:rPr lang="en-US" altLang="en-US" sz="2400" kern="0" dirty="0">
                <a:solidFill>
                  <a:srgbClr val="000000"/>
                </a:solidFill>
                <a:ea typeface="MS PGothic" pitchFamily="34" charset="-128"/>
                <a:cs typeface="Arial" panose="020B0604020202020204" pitchFamily="34" charset="0"/>
              </a:rPr>
              <a:t>The Rates Policy has been reviewed annually since 2008 to consider legislative changes. </a:t>
            </a:r>
          </a:p>
          <a:p>
            <a:pPr lvl="0" algn="just" eaLnBrk="0" fontAlgn="base" hangingPunct="0">
              <a:spcBef>
                <a:spcPct val="20000"/>
              </a:spcBef>
              <a:spcAft>
                <a:spcPct val="20000"/>
              </a:spcAft>
              <a:buClr>
                <a:srgbClr val="808080"/>
              </a:buClr>
              <a:buSzPct val="80000"/>
              <a:defRPr/>
            </a:pPr>
            <a:r>
              <a:rPr lang="en-US" altLang="en-US" sz="2400" kern="0" dirty="0">
                <a:solidFill>
                  <a:srgbClr val="000000"/>
                </a:solidFill>
                <a:ea typeface="MS PGothic" pitchFamily="34" charset="-128"/>
                <a:cs typeface="Arial" panose="020B0604020202020204" pitchFamily="34" charset="0"/>
              </a:rPr>
              <a:t>To align the Rates Policy to the City’s strategic directive</a:t>
            </a:r>
          </a:p>
          <a:p>
            <a:pPr marL="0" lvl="0" indent="0" algn="just" eaLnBrk="0" fontAlgn="base" hangingPunct="0">
              <a:spcBef>
                <a:spcPct val="20000"/>
              </a:spcBef>
              <a:spcAft>
                <a:spcPct val="20000"/>
              </a:spcAft>
              <a:buClr>
                <a:srgbClr val="808080"/>
              </a:buClr>
              <a:buSzPct val="80000"/>
              <a:buNone/>
              <a:defRPr/>
            </a:pPr>
            <a:r>
              <a:rPr lang="en-US" altLang="en-US" sz="2400" kern="0" dirty="0">
                <a:solidFill>
                  <a:srgbClr val="000000"/>
                </a:solidFill>
                <a:ea typeface="MS PGothic" pitchFamily="34" charset="-128"/>
                <a:cs typeface="Arial" panose="020B0604020202020204" pitchFamily="34" charset="0"/>
              </a:rPr>
              <a:t>    (Section 8 of the MPRA, IDP, SDBIP, Mayoral priorities: A well-run City). </a:t>
            </a:r>
            <a:endParaRPr lang="en-US" altLang="en-US" sz="2400" kern="0" dirty="0">
              <a:solidFill>
                <a:srgbClr val="000000"/>
              </a:solidFill>
              <a:highlight>
                <a:srgbClr val="C0C0C0"/>
              </a:highlight>
              <a:ea typeface="MS PGothic" pitchFamily="34" charset="-128"/>
              <a:cs typeface="Arial" panose="020B0604020202020204" pitchFamily="34" charset="0"/>
            </a:endParaRPr>
          </a:p>
          <a:p>
            <a:pPr lvl="0" algn="just" eaLnBrk="0" fontAlgn="base" hangingPunct="0">
              <a:spcBef>
                <a:spcPct val="20000"/>
              </a:spcBef>
              <a:spcAft>
                <a:spcPct val="20000"/>
              </a:spcAft>
              <a:buClr>
                <a:srgbClr val="808080"/>
              </a:buClr>
              <a:buSzPct val="80000"/>
              <a:defRPr/>
            </a:pPr>
            <a:r>
              <a:rPr lang="en-US" altLang="en-US" sz="2400" kern="0" dirty="0">
                <a:solidFill>
                  <a:srgbClr val="000000"/>
                </a:solidFill>
                <a:ea typeface="MS PGothic" pitchFamily="34" charset="-128"/>
                <a:cs typeface="Arial" panose="020B0604020202020204" pitchFamily="34" charset="0"/>
              </a:rPr>
              <a:t>To assist the less privileged of the community</a:t>
            </a:r>
            <a:r>
              <a:rPr lang="en-US" altLang="en-US" sz="2400" kern="0" dirty="0">
                <a:solidFill>
                  <a:srgbClr val="FF0000"/>
                </a:solidFill>
                <a:ea typeface="MS PGothic" pitchFamily="34" charset="-128"/>
                <a:cs typeface="Arial" panose="020B0604020202020204" pitchFamily="34" charset="0"/>
              </a:rPr>
              <a:t> </a:t>
            </a:r>
            <a:r>
              <a:rPr lang="en-US" altLang="en-US" sz="2400" kern="0" dirty="0">
                <a:ea typeface="MS PGothic" pitchFamily="34" charset="-128"/>
                <a:cs typeface="Arial" panose="020B0604020202020204" pitchFamily="34" charset="0"/>
              </a:rPr>
              <a:t>through rebates.</a:t>
            </a:r>
            <a:r>
              <a:rPr lang="en-US" altLang="en-US" sz="2400" kern="0" dirty="0">
                <a:solidFill>
                  <a:srgbClr val="FF0000"/>
                </a:solidFill>
                <a:ea typeface="MS PGothic" pitchFamily="34" charset="-128"/>
                <a:cs typeface="Arial" panose="020B0604020202020204" pitchFamily="34" charset="0"/>
              </a:rPr>
              <a:t> </a:t>
            </a:r>
          </a:p>
          <a:p>
            <a:pPr lvl="0" algn="just" eaLnBrk="0" fontAlgn="base" hangingPunct="0">
              <a:lnSpc>
                <a:spcPct val="100000"/>
              </a:lnSpc>
              <a:spcBef>
                <a:spcPct val="20000"/>
              </a:spcBef>
              <a:spcAft>
                <a:spcPct val="20000"/>
              </a:spcAft>
              <a:buClr>
                <a:srgbClr val="808080"/>
              </a:buClr>
              <a:buSzPct val="80000"/>
              <a:defRPr/>
            </a:pPr>
            <a:r>
              <a:rPr lang="en-US" altLang="en-US" sz="2400" kern="0" dirty="0">
                <a:solidFill>
                  <a:srgbClr val="000000"/>
                </a:solidFill>
                <a:ea typeface="MS PGothic" pitchFamily="34" charset="-128"/>
                <a:cs typeface="Arial" panose="020B0604020202020204" pitchFamily="34" charset="0"/>
              </a:rPr>
              <a:t>To ensure a balance between affordability and revenue increase when proposing new tariff increases as well as ensuring the promotion of economic development</a:t>
            </a:r>
            <a:r>
              <a:rPr lang="en-US" altLang="en-US" sz="2000" kern="0" dirty="0">
                <a:solidFill>
                  <a:srgbClr val="000000"/>
                </a:solidFill>
                <a:ea typeface="MS PGothic" pitchFamily="34" charset="-128"/>
                <a:cs typeface="Arial" panose="020B0604020202020204" pitchFamily="34" charset="0"/>
              </a:rPr>
              <a:t>.</a:t>
            </a:r>
          </a:p>
        </p:txBody>
      </p:sp>
    </p:spTree>
    <p:extLst>
      <p:ext uri="{BB962C8B-B14F-4D97-AF65-F5344CB8AC3E}">
        <p14:creationId xmlns:p14="http://schemas.microsoft.com/office/powerpoint/2010/main" val="280105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Current challenges </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6" name="Content Placeholder 3">
            <a:extLst>
              <a:ext uri="{FF2B5EF4-FFF2-40B4-BE49-F238E27FC236}">
                <a16:creationId xmlns:a16="http://schemas.microsoft.com/office/drawing/2014/main" id="{B789379F-DC8B-11A9-F220-F1DC18769FEA}"/>
              </a:ext>
            </a:extLst>
          </p:cNvPr>
          <p:cNvSpPr>
            <a:spLocks noGrp="1"/>
          </p:cNvSpPr>
          <p:nvPr>
            <p:ph idx="1"/>
          </p:nvPr>
        </p:nvSpPr>
        <p:spPr>
          <a:xfrm>
            <a:off x="137160" y="753699"/>
            <a:ext cx="12136666" cy="5940530"/>
          </a:xfrm>
        </p:spPr>
        <p:txBody>
          <a:bodyPr>
            <a:normAutofit/>
          </a:bodyPr>
          <a:lstStyle/>
          <a:p>
            <a:pPr marL="0" lvl="0" indent="0">
              <a:buNone/>
            </a:pPr>
            <a:r>
              <a:rPr lang="en-US" altLang="en-US" sz="2300" i="1" kern="0" dirty="0">
                <a:solidFill>
                  <a:srgbClr val="000000"/>
                </a:solidFill>
                <a:ea typeface="MS PGothic" pitchFamily="34" charset="-128"/>
                <a:cs typeface="Arial" panose="020B0604020202020204" pitchFamily="34" charset="0"/>
              </a:rPr>
              <a:t>The Rates Policy review process for 2023/2024 financial year is taking place</a:t>
            </a:r>
          </a:p>
          <a:p>
            <a:pPr marL="0" lvl="0" indent="0">
              <a:buNone/>
            </a:pPr>
            <a:r>
              <a:rPr lang="en-US" altLang="en-US" sz="2300" i="1" kern="0" dirty="0">
                <a:solidFill>
                  <a:srgbClr val="000000"/>
                </a:solidFill>
                <a:ea typeface="MS PGothic" pitchFamily="34" charset="-128"/>
                <a:cs typeface="Arial" panose="020B0604020202020204" pitchFamily="34" charset="0"/>
              </a:rPr>
              <a:t>under challenging conditions:</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altLang="en-US" sz="23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Private educational institutions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court cases </a:t>
            </a:r>
            <a:r>
              <a:rPr kumimoji="0" lang="en-US" altLang="en-US" sz="23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legal challenges - </a:t>
            </a:r>
            <a:r>
              <a:rPr lang="en-US" altLang="en-US" sz="2300" kern="0" dirty="0">
                <a:solidFill>
                  <a:srgbClr val="000000"/>
                </a:solidFill>
                <a:ea typeface="MS PGothic" pitchFamily="34" charset="-128"/>
                <a:cs typeface="Arial" panose="020B0604020202020204" pitchFamily="34" charset="0"/>
              </a:rPr>
              <a:t>{</a:t>
            </a:r>
            <a:r>
              <a:rPr kumimoji="0" lang="en-US" altLang="en-US" sz="23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judgement (2022/2023)};</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altLang="en-US" sz="23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Poor/ no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service delivery</a:t>
            </a:r>
            <a:r>
              <a:rPr kumimoji="0" lang="en-US" altLang="en-US" sz="23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as raised by community submissions over the years;</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Stagnant </a:t>
            </a:r>
            <a:r>
              <a:rPr lang="en-US" altLang="en-US" sz="2300" b="1" kern="0" dirty="0">
                <a:solidFill>
                  <a:srgbClr val="000000"/>
                </a:solidFill>
                <a:ea typeface="MS PGothic" pitchFamily="34" charset="-128"/>
                <a:cs typeface="Arial" panose="020B0604020202020204" pitchFamily="34" charset="0"/>
              </a:rPr>
              <a:t>economy</a:t>
            </a:r>
            <a:r>
              <a:rPr lang="en-US" altLang="en-US" sz="2300" kern="0" dirty="0">
                <a:solidFill>
                  <a:srgbClr val="000000"/>
                </a:solidFill>
                <a:ea typeface="MS PGothic" pitchFamily="34" charset="-128"/>
                <a:cs typeface="Arial" panose="020B0604020202020204" pitchFamily="34" charset="0"/>
              </a:rPr>
              <a:t>;</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Continuous petrol &amp; oil </a:t>
            </a:r>
            <a:r>
              <a:rPr lang="en-US" altLang="en-US" sz="2300" b="1" kern="0" dirty="0">
                <a:solidFill>
                  <a:srgbClr val="000000"/>
                </a:solidFill>
                <a:ea typeface="MS PGothic" pitchFamily="34" charset="-128"/>
                <a:cs typeface="Arial" panose="020B0604020202020204" pitchFamily="34" charset="0"/>
              </a:rPr>
              <a:t>price increases</a:t>
            </a:r>
            <a:r>
              <a:rPr lang="en-US" altLang="en-US" sz="2300" kern="0" dirty="0">
                <a:solidFill>
                  <a:srgbClr val="000000"/>
                </a:solidFill>
                <a:ea typeface="MS PGothic" pitchFamily="34" charset="-128"/>
                <a:cs typeface="Arial" panose="020B0604020202020204" pitchFamily="34" charset="0"/>
              </a:rPr>
              <a:t>;</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Inflation &amp; interest </a:t>
            </a:r>
            <a:r>
              <a:rPr lang="en-US" altLang="en-US" sz="2300" b="1" kern="0" dirty="0">
                <a:solidFill>
                  <a:srgbClr val="000000"/>
                </a:solidFill>
                <a:ea typeface="MS PGothic" pitchFamily="34" charset="-128"/>
                <a:cs typeface="Arial" panose="020B0604020202020204" pitchFamily="34" charset="0"/>
              </a:rPr>
              <a:t>rate hikes</a:t>
            </a:r>
            <a:r>
              <a:rPr lang="en-US" altLang="en-US" sz="2300" kern="0" dirty="0">
                <a:solidFill>
                  <a:srgbClr val="000000"/>
                </a:solidFill>
                <a:ea typeface="MS PGothic" pitchFamily="34" charset="-128"/>
                <a:cs typeface="Arial" panose="020B0604020202020204" pitchFamily="34" charset="0"/>
              </a:rPr>
              <a:t>;</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The impact of </a:t>
            </a:r>
            <a:r>
              <a:rPr lang="en-US" altLang="en-US" sz="2300" b="1" kern="0" dirty="0">
                <a:solidFill>
                  <a:srgbClr val="000000"/>
                </a:solidFill>
                <a:ea typeface="MS PGothic" pitchFamily="34" charset="-128"/>
                <a:cs typeface="Arial" panose="020B0604020202020204" pitchFamily="34" charset="0"/>
              </a:rPr>
              <a:t>loadshedding</a:t>
            </a:r>
            <a:r>
              <a:rPr lang="en-US" altLang="en-US" sz="2300" kern="0" dirty="0">
                <a:solidFill>
                  <a:srgbClr val="000000"/>
                </a:solidFill>
                <a:ea typeface="MS PGothic" pitchFamily="34" charset="-128"/>
                <a:cs typeface="Arial" panose="020B0604020202020204" pitchFamily="34" charset="0"/>
              </a:rPr>
              <a:t>;</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Increase in the number of property owners </a:t>
            </a:r>
            <a:r>
              <a:rPr lang="en-US" altLang="en-US" sz="2300" b="1" kern="0" dirty="0">
                <a:solidFill>
                  <a:srgbClr val="000000"/>
                </a:solidFill>
                <a:ea typeface="MS PGothic" pitchFamily="34" charset="-128"/>
                <a:cs typeface="Arial" panose="020B0604020202020204" pitchFamily="34" charset="0"/>
              </a:rPr>
              <a:t>depending on social grants</a:t>
            </a:r>
            <a:r>
              <a:rPr lang="en-US" altLang="en-US" sz="2300" kern="0" dirty="0">
                <a:solidFill>
                  <a:srgbClr val="000000"/>
                </a:solidFill>
                <a:ea typeface="MS PGothic" pitchFamily="34" charset="-128"/>
                <a:cs typeface="Arial" panose="020B0604020202020204" pitchFamily="34" charset="0"/>
              </a:rPr>
              <a:t>; </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Proposed </a:t>
            </a:r>
            <a:r>
              <a:rPr lang="en-US" altLang="en-US" sz="2300" b="1" kern="0" dirty="0">
                <a:solidFill>
                  <a:srgbClr val="000000"/>
                </a:solidFill>
                <a:ea typeface="MS PGothic" pitchFamily="34" charset="-128"/>
                <a:cs typeface="Arial" panose="020B0604020202020204" pitchFamily="34" charset="0"/>
              </a:rPr>
              <a:t>electricity increase </a:t>
            </a:r>
            <a:r>
              <a:rPr lang="en-US" altLang="en-US" sz="2300" kern="0" dirty="0">
                <a:solidFill>
                  <a:srgbClr val="000000"/>
                </a:solidFill>
                <a:ea typeface="MS PGothic" pitchFamily="34" charset="-128"/>
                <a:cs typeface="Arial" panose="020B0604020202020204" pitchFamily="34" charset="0"/>
              </a:rPr>
              <a:t>of 18.65% by </a:t>
            </a:r>
            <a:r>
              <a:rPr lang="en-US" altLang="en-US" sz="2300" b="1" kern="0" dirty="0" err="1">
                <a:solidFill>
                  <a:srgbClr val="000000"/>
                </a:solidFill>
                <a:ea typeface="MS PGothic" pitchFamily="34" charset="-128"/>
                <a:cs typeface="Arial" panose="020B0604020202020204" pitchFamily="34" charset="0"/>
              </a:rPr>
              <a:t>Nersa</a:t>
            </a:r>
            <a:r>
              <a:rPr lang="en-US" altLang="en-US" sz="2300" kern="0" dirty="0">
                <a:solidFill>
                  <a:srgbClr val="000000"/>
                </a:solidFill>
                <a:ea typeface="MS PGothic" pitchFamily="34" charset="-128"/>
                <a:cs typeface="Arial" panose="020B0604020202020204" pitchFamily="34" charset="0"/>
              </a:rPr>
              <a:t> for 2023/2024.</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Possible promulgation of the Ratio for PSP properties </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Adjustment of the business ratio currently 1:2,5</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Review of mining vacant land (mine dumps)</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Exemption from rating of wetlands </a:t>
            </a:r>
          </a:p>
          <a:p>
            <a:pPr lvl="1">
              <a:buFont typeface="Wingdings" panose="05000000000000000000" pitchFamily="2" charset="2"/>
              <a:buChar char="§"/>
            </a:pPr>
            <a:r>
              <a:rPr lang="en-US" altLang="en-US" sz="2300" kern="0" dirty="0">
                <a:solidFill>
                  <a:srgbClr val="000000"/>
                </a:solidFill>
                <a:ea typeface="MS PGothic" pitchFamily="34" charset="-128"/>
                <a:cs typeface="Arial" panose="020B0604020202020204" pitchFamily="34" charset="0"/>
              </a:rPr>
              <a:t>ESP threshold for rebates currently at R500k property value </a:t>
            </a:r>
          </a:p>
        </p:txBody>
      </p:sp>
    </p:spTree>
    <p:extLst>
      <p:ext uri="{BB962C8B-B14F-4D97-AF65-F5344CB8AC3E}">
        <p14:creationId xmlns:p14="http://schemas.microsoft.com/office/powerpoint/2010/main" val="204169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2023-24 RATES POLICY REVIEW</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6" name="Content Placeholder 3">
            <a:extLst>
              <a:ext uri="{FF2B5EF4-FFF2-40B4-BE49-F238E27FC236}">
                <a16:creationId xmlns:a16="http://schemas.microsoft.com/office/drawing/2014/main" id="{B789379F-DC8B-11A9-F220-F1DC18769FEA}"/>
              </a:ext>
            </a:extLst>
          </p:cNvPr>
          <p:cNvSpPr>
            <a:spLocks noGrp="1"/>
          </p:cNvSpPr>
          <p:nvPr>
            <p:ph idx="1"/>
          </p:nvPr>
        </p:nvSpPr>
        <p:spPr>
          <a:xfrm>
            <a:off x="137160" y="753699"/>
            <a:ext cx="12136666" cy="5940530"/>
          </a:xfrm>
        </p:spPr>
        <p:txBody>
          <a:bodyPr>
            <a:normAutofit fontScale="92500" lnSpcReduction="20000"/>
          </a:bodyPr>
          <a:lstStyle/>
          <a:p>
            <a:pPr marL="0" indent="0">
              <a:lnSpc>
                <a:spcPct val="114000"/>
              </a:lnSpc>
              <a:spcBef>
                <a:spcPts val="600"/>
              </a:spcBef>
              <a:spcAft>
                <a:spcPts val="600"/>
              </a:spcAft>
              <a:buNone/>
            </a:pPr>
            <a:r>
              <a:rPr lang="en-ZA" altLang="en-US" sz="2300" b="1" u="sng" dirty="0">
                <a:solidFill>
                  <a:srgbClr val="000000"/>
                </a:solidFill>
              </a:rPr>
              <a:t>PROPOSED CHANGES</a:t>
            </a:r>
          </a:p>
          <a:p>
            <a:pPr lvl="0">
              <a:lnSpc>
                <a:spcPct val="110000"/>
              </a:lnSpc>
            </a:pPr>
            <a:r>
              <a:rPr lang="en-US" altLang="en-US" sz="2300" b="1" i="1" kern="0" dirty="0">
                <a:solidFill>
                  <a:srgbClr val="000000"/>
                </a:solidFill>
                <a:ea typeface="MS PGothic" pitchFamily="34" charset="-128"/>
                <a:cs typeface="Arial" panose="020B0604020202020204" pitchFamily="34" charset="0"/>
              </a:rPr>
              <a:t>Tariffs:	- </a:t>
            </a:r>
            <a:r>
              <a:rPr lang="en-US" altLang="en-US" sz="2300" b="1" kern="0" dirty="0">
                <a:solidFill>
                  <a:srgbClr val="000000"/>
                </a:solidFill>
                <a:ea typeface="MS PGothic" pitchFamily="34" charset="-128"/>
                <a:cs typeface="Arial" panose="020B0604020202020204" pitchFamily="34" charset="0"/>
              </a:rPr>
              <a:t>Base rate increase of 5.3%, </a:t>
            </a:r>
            <a:r>
              <a:rPr lang="en-US" altLang="en-US" sz="2300" kern="0" dirty="0">
                <a:solidFill>
                  <a:srgbClr val="000000"/>
                </a:solidFill>
                <a:ea typeface="MS PGothic" pitchFamily="34" charset="-128"/>
                <a:cs typeface="Arial" panose="020B0604020202020204" pitchFamily="34" charset="0"/>
              </a:rPr>
              <a:t>the </a:t>
            </a:r>
            <a:r>
              <a:rPr lang="en-US" altLang="en-US" sz="2300" b="1" kern="0" dirty="0">
                <a:solidFill>
                  <a:srgbClr val="000000"/>
                </a:solidFill>
                <a:ea typeface="MS PGothic" pitchFamily="34" charset="-128"/>
                <a:cs typeface="Arial" panose="020B0604020202020204" pitchFamily="34" charset="0"/>
              </a:rPr>
              <a:t>residential rate in the Rand </a:t>
            </a:r>
            <a:r>
              <a:rPr lang="en-US" altLang="en-US" sz="2300" kern="0" dirty="0">
                <a:solidFill>
                  <a:srgbClr val="000000"/>
                </a:solidFill>
                <a:ea typeface="MS PGothic" pitchFamily="34" charset="-128"/>
                <a:cs typeface="Arial" panose="020B0604020202020204" pitchFamily="34" charset="0"/>
              </a:rPr>
              <a:t>will increase from </a:t>
            </a:r>
          </a:p>
          <a:p>
            <a:pPr marL="0" lvl="0" indent="0">
              <a:lnSpc>
                <a:spcPct val="110000"/>
              </a:lnSpc>
              <a:buNone/>
            </a:pPr>
            <a:r>
              <a:rPr lang="en-US" altLang="en-US" sz="2300" kern="0" dirty="0">
                <a:solidFill>
                  <a:srgbClr val="000000"/>
                </a:solidFill>
                <a:ea typeface="MS PGothic" pitchFamily="34" charset="-128"/>
                <a:cs typeface="Arial" panose="020B0604020202020204" pitchFamily="34" charset="0"/>
              </a:rPr>
              <a:t>		   R0,008619 to </a:t>
            </a:r>
            <a:r>
              <a:rPr lang="en-US" altLang="en-US" sz="2300" b="1" kern="0" dirty="0">
                <a:solidFill>
                  <a:srgbClr val="000000"/>
                </a:solidFill>
                <a:ea typeface="MS PGothic" pitchFamily="34" charset="-128"/>
                <a:cs typeface="Arial" panose="020B0604020202020204" pitchFamily="34" charset="0"/>
              </a:rPr>
              <a:t>R0.009076</a:t>
            </a:r>
            <a:r>
              <a:rPr lang="en-US" altLang="en-US" sz="2300" kern="0" dirty="0">
                <a:solidFill>
                  <a:srgbClr val="000000"/>
                </a:solidFill>
                <a:ea typeface="MS PGothic" pitchFamily="34" charset="-128"/>
                <a:cs typeface="Arial" panose="020B0604020202020204" pitchFamily="34" charset="0"/>
              </a:rPr>
              <a:t> for 2023/2024 financial year.</a:t>
            </a:r>
          </a:p>
          <a:p>
            <a:pPr marL="0" lvl="0" indent="0">
              <a:lnSpc>
                <a:spcPct val="110000"/>
              </a:lnSpc>
              <a:buNone/>
            </a:pPr>
            <a:r>
              <a:rPr lang="en-US" altLang="en-US" sz="2300" kern="0" dirty="0">
                <a:solidFill>
                  <a:srgbClr val="000000"/>
                </a:solidFill>
                <a:ea typeface="MS PGothic" pitchFamily="34" charset="-128"/>
                <a:cs typeface="Arial" panose="020B0604020202020204" pitchFamily="34" charset="0"/>
              </a:rPr>
              <a:t>		 </a:t>
            </a:r>
            <a:r>
              <a:rPr lang="en-US" altLang="en-US" sz="2300" b="1" kern="0" dirty="0">
                <a:solidFill>
                  <a:srgbClr val="000000"/>
                </a:solidFill>
                <a:ea typeface="MS PGothic" pitchFamily="34" charset="-128"/>
                <a:cs typeface="Arial" panose="020B0604020202020204" pitchFamily="34" charset="0"/>
              </a:rPr>
              <a:t>- Business rate </a:t>
            </a:r>
            <a:r>
              <a:rPr lang="en-US" altLang="en-US" sz="2300" kern="0" dirty="0">
                <a:solidFill>
                  <a:srgbClr val="000000"/>
                </a:solidFill>
                <a:ea typeface="MS PGothic" pitchFamily="34" charset="-128"/>
                <a:cs typeface="Arial" panose="020B0604020202020204" pitchFamily="34" charset="0"/>
              </a:rPr>
              <a:t>will increase from R0,021547 to </a:t>
            </a:r>
            <a:r>
              <a:rPr lang="en-US" altLang="en-US" sz="2300" b="1" kern="0" dirty="0">
                <a:solidFill>
                  <a:srgbClr val="000000"/>
                </a:solidFill>
                <a:ea typeface="MS PGothic" pitchFamily="34" charset="-128"/>
                <a:cs typeface="Arial" panose="020B0604020202020204" pitchFamily="34" charset="0"/>
              </a:rPr>
              <a:t>R0.022689</a:t>
            </a:r>
            <a:r>
              <a:rPr lang="en-US" altLang="en-US" sz="2300" kern="0" dirty="0">
                <a:solidFill>
                  <a:srgbClr val="000000"/>
                </a:solidFill>
                <a:ea typeface="MS PGothic" pitchFamily="34" charset="-128"/>
                <a:cs typeface="Arial" panose="020B0604020202020204" pitchFamily="34" charset="0"/>
              </a:rPr>
              <a:t>. This increase is based on </a:t>
            </a:r>
          </a:p>
          <a:p>
            <a:pPr marL="0" lvl="0" indent="0">
              <a:lnSpc>
                <a:spcPct val="110000"/>
              </a:lnSpc>
              <a:buNone/>
            </a:pPr>
            <a:r>
              <a:rPr lang="en-US" altLang="en-US" sz="2300" kern="0" dirty="0">
                <a:solidFill>
                  <a:srgbClr val="000000"/>
                </a:solidFill>
                <a:ea typeface="MS PGothic" pitchFamily="34" charset="-128"/>
                <a:cs typeface="Arial" panose="020B0604020202020204" pitchFamily="34" charset="0"/>
              </a:rPr>
              <a:t>                                  retaining the </a:t>
            </a:r>
            <a:r>
              <a:rPr lang="en-US" altLang="en-US" sz="2300" b="1" kern="0" dirty="0">
                <a:solidFill>
                  <a:srgbClr val="000000"/>
                </a:solidFill>
                <a:ea typeface="MS PGothic" pitchFamily="34" charset="-128"/>
                <a:cs typeface="Arial" panose="020B0604020202020204" pitchFamily="34" charset="0"/>
              </a:rPr>
              <a:t>business ratio at 1:2.5</a:t>
            </a:r>
            <a:endParaRPr lang="en-US" altLang="en-US" sz="2300" kern="0" dirty="0">
              <a:solidFill>
                <a:srgbClr val="000000"/>
              </a:solidFill>
              <a:ea typeface="MS PGothic" pitchFamily="34" charset="-128"/>
              <a:cs typeface="Arial" panose="020B0604020202020204" pitchFamily="34" charset="0"/>
            </a:endParaRPr>
          </a:p>
          <a:p>
            <a:pPr lvl="0">
              <a:buFont typeface="Wingdings" panose="05000000000000000000" pitchFamily="2" charset="2"/>
              <a:buChar char="§"/>
            </a:pPr>
            <a:r>
              <a:rPr lang="en-US" altLang="en-US" sz="2300" b="1" i="1" kern="0" dirty="0">
                <a:solidFill>
                  <a:srgbClr val="000000"/>
                </a:solidFill>
                <a:ea typeface="MS PGothic" pitchFamily="34" charset="-128"/>
                <a:cs typeface="Arial" panose="020B0604020202020204" pitchFamily="34" charset="0"/>
              </a:rPr>
              <a:t>Rebates:	- </a:t>
            </a:r>
            <a:r>
              <a:rPr lang="en-US" altLang="en-US" sz="2300" b="1" kern="0" dirty="0">
                <a:solidFill>
                  <a:srgbClr val="000000"/>
                </a:solidFill>
                <a:ea typeface="MS PGothic" pitchFamily="34" charset="-128"/>
                <a:cs typeface="Arial" panose="020B0604020202020204" pitchFamily="34" charset="0"/>
              </a:rPr>
              <a:t>Residential </a:t>
            </a:r>
            <a:r>
              <a:rPr lang="en-US" altLang="en-US" sz="2300" kern="0" dirty="0">
                <a:solidFill>
                  <a:srgbClr val="000000"/>
                </a:solidFill>
                <a:ea typeface="MS PGothic" pitchFamily="34" charset="-128"/>
                <a:cs typeface="Arial" panose="020B0604020202020204" pitchFamily="34" charset="0"/>
              </a:rPr>
              <a:t>threshold </a:t>
            </a:r>
            <a:r>
              <a:rPr lang="en-US" altLang="en-US" sz="2300" b="1" kern="0" dirty="0">
                <a:solidFill>
                  <a:srgbClr val="000000"/>
                </a:solidFill>
                <a:ea typeface="MS PGothic" pitchFamily="34" charset="-128"/>
                <a:cs typeface="Arial" panose="020B0604020202020204" pitchFamily="34" charset="0"/>
              </a:rPr>
              <a:t>R300 000.00</a:t>
            </a:r>
          </a:p>
          <a:p>
            <a:pPr marL="1828800" lvl="4" indent="0">
              <a:buNone/>
              <a:defRPr/>
            </a:pP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Private/independent educational </a:t>
            </a:r>
            <a:r>
              <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institutions</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30%</a:t>
            </a:r>
            <a:r>
              <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(upon application)on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Business &amp;   </a:t>
            </a:r>
            <a:r>
              <a:rPr lang="en-US" altLang="en-US" sz="2300" b="1" kern="0" dirty="0">
                <a:solidFill>
                  <a:srgbClr val="000000"/>
                </a:solidFill>
                <a:ea typeface="MS PGothic" pitchFamily="34" charset="-128"/>
                <a:cs typeface="Arial" panose="020B0604020202020204" pitchFamily="34" charset="0"/>
              </a:rPr>
              <a:t>Commercial </a:t>
            </a:r>
            <a:r>
              <a:rPr lang="en-US" altLang="en-US" sz="2300" kern="0" dirty="0">
                <a:solidFill>
                  <a:srgbClr val="000000"/>
                </a:solidFill>
                <a:ea typeface="MS PGothic" pitchFamily="34" charset="-128"/>
                <a:cs typeface="Arial" panose="020B0604020202020204" pitchFamily="34" charset="0"/>
              </a:rPr>
              <a:t>category</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 Public Service P</a:t>
            </a:r>
            <a:r>
              <a:rPr lang="en-US" altLang="en-US" sz="2300" b="1" kern="0" dirty="0" err="1">
                <a:solidFill>
                  <a:srgbClr val="000000"/>
                </a:solidFill>
                <a:ea typeface="MS PGothic" pitchFamily="34" charset="-128"/>
                <a:cs typeface="Arial" panose="020B0604020202020204" pitchFamily="34" charset="0"/>
              </a:rPr>
              <a:t>urpose</a:t>
            </a:r>
            <a:r>
              <a:rPr lang="en-US" altLang="en-US" sz="2300" b="1" kern="0" dirty="0">
                <a:solidFill>
                  <a:srgbClr val="000000"/>
                </a:solidFill>
                <a:ea typeface="MS PGothic" pitchFamily="34" charset="-128"/>
                <a:cs typeface="Arial" panose="020B0604020202020204" pitchFamily="34" charset="0"/>
              </a:rPr>
              <a:t> schools (PSP) 50%</a:t>
            </a:r>
            <a:endPar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r>
              <a:rPr lang="en-US" altLang="en-US" sz="2300" b="1" kern="0" dirty="0">
                <a:solidFill>
                  <a:srgbClr val="000000"/>
                </a:solidFill>
                <a:ea typeface="MS PGothic" pitchFamily="34" charset="-128"/>
                <a:cs typeface="Arial" panose="020B0604020202020204" pitchFamily="34" charset="0"/>
              </a:rPr>
              <a:t>		- Pensioners</a:t>
            </a:r>
            <a:endParaRPr lang="en-US" altLang="en-US" sz="2300" kern="0" dirty="0">
              <a:solidFill>
                <a:srgbClr val="000000"/>
              </a:solidFill>
              <a:ea typeface="MS PGothic" pitchFamily="34" charset="-128"/>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r>
              <a:rPr lang="en-US" altLang="en-US" sz="2300" b="1" kern="0" dirty="0">
                <a:solidFill>
                  <a:srgbClr val="000000"/>
                </a:solidFill>
                <a:ea typeface="MS PGothic" pitchFamily="34" charset="-128"/>
                <a:cs typeface="Arial" panose="020B0604020202020204" pitchFamily="34" charset="0"/>
              </a:rPr>
              <a:t>		..</a:t>
            </a:r>
            <a:r>
              <a:rPr lang="en-US" altLang="en-US" sz="2300" kern="0" dirty="0">
                <a:solidFill>
                  <a:srgbClr val="000000"/>
                </a:solidFill>
                <a:ea typeface="MS PGothic" pitchFamily="34" charset="-128"/>
                <a:cs typeface="Arial" panose="020B0604020202020204" pitchFamily="34" charset="0"/>
              </a:rPr>
              <a:t>threshold for </a:t>
            </a:r>
            <a:r>
              <a:rPr lang="en-US" altLang="en-US" sz="2300" b="1" kern="0" dirty="0">
                <a:solidFill>
                  <a:srgbClr val="000000"/>
                </a:solidFill>
                <a:ea typeface="MS PGothic" pitchFamily="34" charset="-128"/>
                <a:cs typeface="Arial" panose="020B0604020202020204" pitchFamily="34" charset="0"/>
              </a:rPr>
              <a:t>60-69</a:t>
            </a:r>
            <a:r>
              <a:rPr lang="en-US" altLang="en-US" sz="2300" kern="0" dirty="0">
                <a:solidFill>
                  <a:srgbClr val="000000"/>
                </a:solidFill>
                <a:ea typeface="MS PGothic" pitchFamily="34" charset="-128"/>
                <a:cs typeface="Arial" panose="020B0604020202020204" pitchFamily="34" charset="0"/>
              </a:rPr>
              <a:t> years </a:t>
            </a:r>
            <a:r>
              <a:rPr lang="en-US" altLang="en-US" sz="2300" b="1" kern="0" dirty="0">
                <a:solidFill>
                  <a:srgbClr val="000000"/>
                </a:solidFill>
                <a:ea typeface="MS PGothic" pitchFamily="34" charset="-128"/>
                <a:cs typeface="Arial" panose="020B0604020202020204" pitchFamily="34" charset="0"/>
              </a:rPr>
              <a:t>R1 500 000.00. </a:t>
            </a:r>
          </a:p>
          <a:p>
            <a:pPr marL="457200" marR="0" lvl="1" indent="0" algn="l" defTabSz="914400" rtl="0" eaLnBrk="1" fontAlgn="auto" latinLnBrk="0" hangingPunct="1">
              <a:lnSpc>
                <a:spcPct val="90000"/>
              </a:lnSpc>
              <a:spcBef>
                <a:spcPts val="500"/>
              </a:spcBef>
              <a:spcAft>
                <a:spcPts val="0"/>
              </a:spcAft>
              <a:buClrTx/>
              <a:buSzTx/>
              <a:buNone/>
              <a:tabLst/>
              <a:defRPr/>
            </a:pPr>
            <a:r>
              <a:rPr lang="en-US" altLang="en-US" sz="2300" b="1" kern="0" dirty="0">
                <a:solidFill>
                  <a:srgbClr val="000000"/>
                </a:solidFill>
                <a:ea typeface="MS PGothic" pitchFamily="34" charset="-128"/>
                <a:cs typeface="Arial" panose="020B0604020202020204" pitchFamily="34" charset="0"/>
              </a:rPr>
              <a:t>		income levels &lt;</a:t>
            </a:r>
            <a:r>
              <a:rPr lang="en-US" altLang="en-US" sz="2300" kern="0" dirty="0">
                <a:solidFill>
                  <a:srgbClr val="000000"/>
                </a:solidFill>
                <a:ea typeface="MS PGothic" pitchFamily="34" charset="-128"/>
                <a:cs typeface="Arial" panose="020B0604020202020204" pitchFamily="34" charset="0"/>
              </a:rPr>
              <a:t>R11904(</a:t>
            </a:r>
            <a:r>
              <a:rPr lang="en-US" altLang="en-US" sz="2300" b="1" kern="0" dirty="0">
                <a:solidFill>
                  <a:srgbClr val="000000"/>
                </a:solidFill>
                <a:ea typeface="MS PGothic" pitchFamily="34" charset="-128"/>
                <a:cs typeface="Arial" panose="020B0604020202020204" pitchFamily="34" charset="0"/>
              </a:rPr>
              <a:t>100% </a:t>
            </a:r>
            <a:r>
              <a:rPr lang="en-US" altLang="en-US" sz="2300" kern="0" dirty="0">
                <a:solidFill>
                  <a:srgbClr val="000000"/>
                </a:solidFill>
                <a:ea typeface="MS PGothic" pitchFamily="34" charset="-128"/>
                <a:cs typeface="Arial" panose="020B0604020202020204" pitchFamily="34" charset="0"/>
              </a:rPr>
              <a:t>rebate)/ R11904-R20404(</a:t>
            </a:r>
            <a:r>
              <a:rPr lang="en-US" altLang="en-US" sz="2300" b="1" kern="0" dirty="0">
                <a:solidFill>
                  <a:srgbClr val="000000"/>
                </a:solidFill>
                <a:ea typeface="MS PGothic" pitchFamily="34" charset="-128"/>
                <a:cs typeface="Arial" panose="020B0604020202020204" pitchFamily="34" charset="0"/>
              </a:rPr>
              <a:t>50% </a:t>
            </a:r>
            <a:r>
              <a:rPr lang="en-US" altLang="en-US" sz="2300" kern="0" dirty="0">
                <a:solidFill>
                  <a:srgbClr val="000000"/>
                </a:solidFill>
                <a:ea typeface="MS PGothic" pitchFamily="34" charset="-128"/>
                <a:cs typeface="Arial" panose="020B0604020202020204" pitchFamily="34" charset="0"/>
              </a:rPr>
              <a:t>rebate)/ &gt;R20404(</a:t>
            </a:r>
            <a:r>
              <a:rPr lang="en-US" altLang="en-US" sz="2300" b="1" kern="0" dirty="0">
                <a:solidFill>
                  <a:srgbClr val="000000"/>
                </a:solidFill>
                <a:ea typeface="MS PGothic" pitchFamily="34" charset="-128"/>
                <a:cs typeface="Arial" panose="020B0604020202020204" pitchFamily="34" charset="0"/>
              </a:rPr>
              <a:t>0%)</a:t>
            </a:r>
            <a:endParaRPr lang="en-US" altLang="en-US" sz="2300" kern="0" dirty="0">
              <a:solidFill>
                <a:srgbClr val="000000"/>
              </a:solidFill>
              <a:ea typeface="MS PGothic" pitchFamily="34" charset="-128"/>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a:t>
            </a:r>
            <a:r>
              <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threshold for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70</a:t>
            </a:r>
            <a:r>
              <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years &amp; above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R2 000 000.00</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Child headed household</a:t>
            </a:r>
            <a:r>
              <a:rPr kumimoji="0" lang="en-US" altLang="en-US" sz="230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 rebate </a:t>
            </a:r>
            <a:r>
              <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R1 500 000.00</a:t>
            </a:r>
          </a:p>
          <a:p>
            <a:pPr marL="457200" marR="0" lvl="1" indent="0" algn="l" defTabSz="914400" rtl="0" eaLnBrk="1" fontAlgn="auto" latinLnBrk="0" hangingPunct="1">
              <a:lnSpc>
                <a:spcPct val="90000"/>
              </a:lnSpc>
              <a:spcBef>
                <a:spcPts val="500"/>
              </a:spcBef>
              <a:spcAft>
                <a:spcPts val="0"/>
              </a:spcAft>
              <a:buClrTx/>
              <a:buSzTx/>
              <a:buNone/>
              <a:tabLst/>
              <a:defRPr/>
            </a:pPr>
            <a:r>
              <a:rPr lang="en-US" altLang="en-US" sz="2300" b="1" i="1" kern="0" dirty="0">
                <a:solidFill>
                  <a:srgbClr val="000000"/>
                </a:solidFill>
                <a:ea typeface="MS PGothic" pitchFamily="34" charset="-128"/>
                <a:cs typeface="Arial" panose="020B0604020202020204" pitchFamily="34" charset="0"/>
              </a:rPr>
              <a:t>   Rates will be levied for property market value in excess of thresholds</a:t>
            </a:r>
          </a:p>
          <a:p>
            <a:pPr marL="457200" marR="0" lvl="1" indent="0" algn="ctr" defTabSz="914400" rtl="0" eaLnBrk="1" fontAlgn="auto" latinLnBrk="0" hangingPunct="1">
              <a:lnSpc>
                <a:spcPct val="90000"/>
              </a:lnSpc>
              <a:spcBef>
                <a:spcPts val="500"/>
              </a:spcBef>
              <a:spcAft>
                <a:spcPts val="0"/>
              </a:spcAft>
              <a:buClrTx/>
              <a:buSzTx/>
              <a:buNone/>
              <a:tabLst/>
              <a:defRPr/>
            </a:pPr>
            <a:r>
              <a:rPr lang="en-US" altLang="en-US" sz="2600" b="1" i="1" kern="0" dirty="0">
                <a:solidFill>
                  <a:srgbClr val="000000"/>
                </a:solidFill>
                <a:highlight>
                  <a:srgbClr val="FFFF00"/>
                </a:highlight>
                <a:ea typeface="MS PGothic" pitchFamily="34" charset="-128"/>
                <a:cs typeface="Arial" panose="020B0604020202020204" pitchFamily="34" charset="0"/>
              </a:rPr>
              <a:t>The 2023/2024 Draft Rates Policy will be open for public inspection / comments from the</a:t>
            </a:r>
          </a:p>
          <a:p>
            <a:pPr marL="457200" marR="0" lvl="1" indent="0" algn="ctr" defTabSz="914400" rtl="0" eaLnBrk="1" fontAlgn="auto" latinLnBrk="0" hangingPunct="1">
              <a:lnSpc>
                <a:spcPct val="90000"/>
              </a:lnSpc>
              <a:spcBef>
                <a:spcPts val="500"/>
              </a:spcBef>
              <a:spcAft>
                <a:spcPts val="0"/>
              </a:spcAft>
              <a:buClrTx/>
              <a:buSzTx/>
              <a:buNone/>
              <a:tabLst/>
              <a:defRPr/>
            </a:pPr>
            <a:r>
              <a:rPr lang="en-US" altLang="en-US" sz="2600" b="1" i="1" kern="0" dirty="0">
                <a:solidFill>
                  <a:srgbClr val="000000"/>
                </a:solidFill>
                <a:highlight>
                  <a:srgbClr val="FFFF00"/>
                </a:highlight>
                <a:ea typeface="MS PGothic" pitchFamily="34" charset="-128"/>
                <a:cs typeface="Arial" panose="020B0604020202020204" pitchFamily="34" charset="0"/>
              </a:rPr>
              <a:t>01 April 2023 to 06 May 2023</a:t>
            </a:r>
            <a:endParaRPr kumimoji="0" lang="en-US" altLang="en-US" sz="2600" b="1" i="1" u="none" strike="noStrike" kern="0" cap="none" spc="0" normalizeH="0" baseline="0" noProof="0" dirty="0">
              <a:ln>
                <a:noFill/>
              </a:ln>
              <a:solidFill>
                <a:srgbClr val="000000"/>
              </a:solidFill>
              <a:effectLst/>
              <a:highlight>
                <a:srgbClr val="FFFF00"/>
              </a:highlight>
              <a:uLnTx/>
              <a:uFillTx/>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b="1" kern="0" dirty="0">
              <a:solidFill>
                <a:srgbClr val="000000"/>
              </a:solidFill>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kern="0" dirty="0">
              <a:solidFill>
                <a:srgbClr val="000000"/>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220811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2023-24 RATES POLICY CATEGORIES, RATIOS &amp; TARIFFS</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6" name="Content Placeholder 3">
            <a:extLst>
              <a:ext uri="{FF2B5EF4-FFF2-40B4-BE49-F238E27FC236}">
                <a16:creationId xmlns:a16="http://schemas.microsoft.com/office/drawing/2014/main" id="{B789379F-DC8B-11A9-F220-F1DC18769FEA}"/>
              </a:ext>
            </a:extLst>
          </p:cNvPr>
          <p:cNvSpPr>
            <a:spLocks noGrp="1"/>
          </p:cNvSpPr>
          <p:nvPr>
            <p:ph idx="1"/>
          </p:nvPr>
        </p:nvSpPr>
        <p:spPr>
          <a:xfrm>
            <a:off x="137160" y="753699"/>
            <a:ext cx="12136666" cy="5940530"/>
          </a:xfrm>
        </p:spPr>
        <p:txBody>
          <a:bodyPr>
            <a:normAutofit/>
          </a:bodyPr>
          <a:lstStyle/>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kern="0" dirty="0">
              <a:solidFill>
                <a:srgbClr val="000000"/>
              </a:solidFill>
              <a:ea typeface="MS PGothic" pitchFamily="34" charset="-128"/>
              <a:cs typeface="Arial" panose="020B0604020202020204" pitchFamily="34" charset="0"/>
            </a:endParaRPr>
          </a:p>
        </p:txBody>
      </p:sp>
      <p:graphicFrame>
        <p:nvGraphicFramePr>
          <p:cNvPr id="18" name="Table 17">
            <a:extLst>
              <a:ext uri="{FF2B5EF4-FFF2-40B4-BE49-F238E27FC236}">
                <a16:creationId xmlns:a16="http://schemas.microsoft.com/office/drawing/2014/main" id="{B12849CB-F0B9-893C-B158-02BE025A6326}"/>
              </a:ext>
            </a:extLst>
          </p:cNvPr>
          <p:cNvGraphicFramePr>
            <a:graphicFrameLocks noGrp="1"/>
          </p:cNvGraphicFramePr>
          <p:nvPr/>
        </p:nvGraphicFramePr>
        <p:xfrm>
          <a:off x="683172" y="1072054"/>
          <a:ext cx="10016027" cy="5420382"/>
        </p:xfrm>
        <a:graphic>
          <a:graphicData uri="http://schemas.openxmlformats.org/drawingml/2006/table">
            <a:tbl>
              <a:tblPr firstRow="1" firstCol="1" bandRow="1">
                <a:tableStyleId>{5C22544A-7EE6-4342-B048-85BDC9FD1C3A}</a:tableStyleId>
              </a:tblPr>
              <a:tblGrid>
                <a:gridCol w="670685">
                  <a:extLst>
                    <a:ext uri="{9D8B030D-6E8A-4147-A177-3AD203B41FA5}">
                      <a16:colId xmlns:a16="http://schemas.microsoft.com/office/drawing/2014/main" val="322084696"/>
                    </a:ext>
                  </a:extLst>
                </a:gridCol>
                <a:gridCol w="3637243">
                  <a:extLst>
                    <a:ext uri="{9D8B030D-6E8A-4147-A177-3AD203B41FA5}">
                      <a16:colId xmlns:a16="http://schemas.microsoft.com/office/drawing/2014/main" val="2211314059"/>
                    </a:ext>
                  </a:extLst>
                </a:gridCol>
                <a:gridCol w="2177494">
                  <a:extLst>
                    <a:ext uri="{9D8B030D-6E8A-4147-A177-3AD203B41FA5}">
                      <a16:colId xmlns:a16="http://schemas.microsoft.com/office/drawing/2014/main" val="2255618177"/>
                    </a:ext>
                  </a:extLst>
                </a:gridCol>
                <a:gridCol w="2050027">
                  <a:extLst>
                    <a:ext uri="{9D8B030D-6E8A-4147-A177-3AD203B41FA5}">
                      <a16:colId xmlns:a16="http://schemas.microsoft.com/office/drawing/2014/main" val="1522554710"/>
                    </a:ext>
                  </a:extLst>
                </a:gridCol>
                <a:gridCol w="1480578">
                  <a:extLst>
                    <a:ext uri="{9D8B030D-6E8A-4147-A177-3AD203B41FA5}">
                      <a16:colId xmlns:a16="http://schemas.microsoft.com/office/drawing/2014/main" val="4253044108"/>
                    </a:ext>
                  </a:extLst>
                </a:gridCol>
              </a:tblGrid>
              <a:tr h="1127046">
                <a:tc>
                  <a:txBody>
                    <a:bodyPr/>
                    <a:lstStyle/>
                    <a:p>
                      <a:pPr marL="0" marR="0">
                        <a:lnSpc>
                          <a:spcPct val="150000"/>
                        </a:lnSpc>
                        <a:spcBef>
                          <a:spcPts val="0"/>
                        </a:spcBef>
                        <a:spcAft>
                          <a:spcPts val="0"/>
                        </a:spcAft>
                        <a:tabLst>
                          <a:tab pos="360045" algn="l"/>
                        </a:tabLst>
                      </a:pPr>
                      <a:r>
                        <a:rPr lang="en-US" sz="800" kern="100">
                          <a:effectLst/>
                        </a:rPr>
                        <a:t>No</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dirty="0">
                          <a:effectLst/>
                        </a:rPr>
                        <a:t>Category</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Ratio 2023/2024</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Rates tariffs for 2023/2024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dirty="0">
                          <a:effectLst/>
                        </a:rPr>
                        <a:t>% Increase</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extLst>
                  <a:ext uri="{0D108BD9-81ED-4DB2-BD59-A6C34878D82A}">
                    <a16:rowId xmlns:a16="http://schemas.microsoft.com/office/drawing/2014/main" val="1304790086"/>
                  </a:ext>
                </a:extLst>
              </a:tr>
              <a:tr h="434734">
                <a:tc>
                  <a:txBody>
                    <a:bodyPr/>
                    <a:lstStyle/>
                    <a:p>
                      <a:pPr marL="0" marR="0">
                        <a:lnSpc>
                          <a:spcPct val="150000"/>
                        </a:lnSpc>
                        <a:spcBef>
                          <a:spcPts val="0"/>
                        </a:spcBef>
                        <a:spcAft>
                          <a:spcPts val="0"/>
                        </a:spcAft>
                        <a:tabLst>
                          <a:tab pos="360045" algn="l"/>
                        </a:tabLst>
                      </a:pPr>
                      <a:r>
                        <a:rPr lang="en-US" sz="800" kern="100">
                          <a:effectLst/>
                        </a:rPr>
                        <a:t>1</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Business and commercial</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dirty="0">
                          <a:effectLst/>
                        </a:rPr>
                        <a:t>0.022689</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5.3%</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1596563062"/>
                  </a:ext>
                </a:extLst>
              </a:tr>
              <a:tr h="434734">
                <a:tc>
                  <a:txBody>
                    <a:bodyPr/>
                    <a:lstStyle/>
                    <a:p>
                      <a:pPr marL="0" marR="0">
                        <a:lnSpc>
                          <a:spcPct val="150000"/>
                        </a:lnSpc>
                        <a:spcBef>
                          <a:spcPts val="0"/>
                        </a:spcBef>
                        <a:spcAft>
                          <a:spcPts val="0"/>
                        </a:spcAft>
                        <a:tabLst>
                          <a:tab pos="360045" algn="l"/>
                        </a:tabLst>
                      </a:pPr>
                      <a:r>
                        <a:rPr lang="en-US" sz="800" kern="100">
                          <a:effectLst/>
                        </a:rPr>
                        <a:t>2</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Farming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1:0.25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0.002269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704821825"/>
                  </a:ext>
                </a:extLst>
              </a:tr>
              <a:tr h="434734">
                <a:tc>
                  <a:txBody>
                    <a:bodyPr/>
                    <a:lstStyle/>
                    <a:p>
                      <a:pPr marL="0" marR="0">
                        <a:lnSpc>
                          <a:spcPct val="150000"/>
                        </a:lnSpc>
                        <a:spcBef>
                          <a:spcPts val="0"/>
                        </a:spcBef>
                        <a:spcAft>
                          <a:spcPts val="0"/>
                        </a:spcAft>
                        <a:tabLst>
                          <a:tab pos="360045" algn="l"/>
                        </a:tabLst>
                      </a:pPr>
                      <a:r>
                        <a:rPr lang="en-US" sz="800" kern="100">
                          <a:effectLst/>
                        </a:rPr>
                        <a:t>3</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dirty="0">
                          <a:effectLst/>
                        </a:rPr>
                        <a:t>Industrial</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0.022689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1766519365"/>
                  </a:ext>
                </a:extLst>
              </a:tr>
              <a:tr h="434734">
                <a:tc>
                  <a:txBody>
                    <a:bodyPr/>
                    <a:lstStyle/>
                    <a:p>
                      <a:pPr marL="0" marR="0">
                        <a:lnSpc>
                          <a:spcPct val="150000"/>
                        </a:lnSpc>
                        <a:spcBef>
                          <a:spcPts val="0"/>
                        </a:spcBef>
                        <a:spcAft>
                          <a:spcPts val="0"/>
                        </a:spcAft>
                        <a:tabLst>
                          <a:tab pos="360045" algn="l"/>
                        </a:tabLst>
                      </a:pPr>
                      <a:r>
                        <a:rPr lang="en-US" sz="800" kern="100">
                          <a:effectLst/>
                        </a:rPr>
                        <a:t>4</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Mining land</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0.022689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2553071662"/>
                  </a:ext>
                </a:extLst>
              </a:tr>
              <a:tr h="204140">
                <a:tc>
                  <a:txBody>
                    <a:bodyPr/>
                    <a:lstStyle/>
                    <a:p>
                      <a:pPr marL="0" marR="0">
                        <a:lnSpc>
                          <a:spcPct val="150000"/>
                        </a:lnSpc>
                        <a:spcBef>
                          <a:spcPts val="0"/>
                        </a:spcBef>
                        <a:spcAft>
                          <a:spcPts val="0"/>
                        </a:spcAft>
                        <a:tabLst>
                          <a:tab pos="360045" algn="l"/>
                        </a:tabLst>
                      </a:pPr>
                      <a:r>
                        <a:rPr lang="en-US" sz="800" kern="100">
                          <a:effectLst/>
                        </a:rPr>
                        <a:t>5</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Multipurpose*1</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380909131"/>
                  </a:ext>
                </a:extLst>
              </a:tr>
              <a:tr h="434734">
                <a:tc>
                  <a:txBody>
                    <a:bodyPr/>
                    <a:lstStyle/>
                    <a:p>
                      <a:pPr marL="0" marR="0">
                        <a:lnSpc>
                          <a:spcPct val="150000"/>
                        </a:lnSpc>
                        <a:spcBef>
                          <a:spcPts val="0"/>
                        </a:spcBef>
                        <a:spcAft>
                          <a:spcPts val="0"/>
                        </a:spcAft>
                        <a:tabLst>
                          <a:tab pos="360045" algn="l"/>
                        </a:tabLst>
                      </a:pPr>
                      <a:r>
                        <a:rPr lang="en-US" sz="800" kern="100">
                          <a:effectLst/>
                        </a:rPr>
                        <a:t>6</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Municipal property</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0</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0%</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2787682681"/>
                  </a:ext>
                </a:extLst>
              </a:tr>
              <a:tr h="434734">
                <a:tc>
                  <a:txBody>
                    <a:bodyPr/>
                    <a:lstStyle/>
                    <a:p>
                      <a:pPr marL="0" marR="0">
                        <a:lnSpc>
                          <a:spcPct val="150000"/>
                        </a:lnSpc>
                        <a:spcBef>
                          <a:spcPts val="0"/>
                        </a:spcBef>
                        <a:spcAft>
                          <a:spcPts val="0"/>
                        </a:spcAft>
                        <a:tabLst>
                          <a:tab pos="360045" algn="l"/>
                        </a:tabLst>
                      </a:pPr>
                      <a:r>
                        <a:rPr lang="en-US" sz="800" kern="100">
                          <a:effectLst/>
                        </a:rPr>
                        <a:t>7</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Private open space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1:0.25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0.002269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1973142207"/>
                  </a:ext>
                </a:extLst>
              </a:tr>
              <a:tr h="434734">
                <a:tc>
                  <a:txBody>
                    <a:bodyPr/>
                    <a:lstStyle/>
                    <a:p>
                      <a:pPr marL="0" marR="0">
                        <a:lnSpc>
                          <a:spcPct val="150000"/>
                        </a:lnSpc>
                        <a:spcBef>
                          <a:spcPts val="0"/>
                        </a:spcBef>
                        <a:spcAft>
                          <a:spcPts val="0"/>
                        </a:spcAft>
                        <a:tabLst>
                          <a:tab pos="360045" algn="l"/>
                        </a:tabLst>
                      </a:pPr>
                      <a:r>
                        <a:rPr lang="en-US" sz="800" kern="100">
                          <a:effectLst/>
                        </a:rPr>
                        <a:t>8</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Public benefit organisation</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1:0.25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0.002269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1732783240"/>
                  </a:ext>
                </a:extLst>
              </a:tr>
              <a:tr h="434734">
                <a:tc>
                  <a:txBody>
                    <a:bodyPr/>
                    <a:lstStyle/>
                    <a:p>
                      <a:pPr marL="0" marR="0">
                        <a:lnSpc>
                          <a:spcPct val="150000"/>
                        </a:lnSpc>
                        <a:spcBef>
                          <a:spcPts val="0"/>
                        </a:spcBef>
                        <a:spcAft>
                          <a:spcPts val="0"/>
                        </a:spcAft>
                        <a:tabLst>
                          <a:tab pos="360045" algn="l"/>
                        </a:tabLst>
                      </a:pPr>
                      <a:r>
                        <a:rPr lang="en-US" sz="800" kern="100">
                          <a:effectLst/>
                        </a:rPr>
                        <a:t>9</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Public open space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1:0.25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0.002269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1689732355"/>
                  </a:ext>
                </a:extLst>
              </a:tr>
              <a:tr h="447989">
                <a:tc>
                  <a:txBody>
                    <a:bodyPr/>
                    <a:lstStyle/>
                    <a:p>
                      <a:pPr marL="0" marR="0">
                        <a:lnSpc>
                          <a:spcPct val="150000"/>
                        </a:lnSpc>
                        <a:spcBef>
                          <a:spcPts val="0"/>
                        </a:spcBef>
                        <a:spcAft>
                          <a:spcPts val="0"/>
                        </a:spcAft>
                        <a:tabLst>
                          <a:tab pos="360045" algn="l"/>
                        </a:tabLst>
                      </a:pPr>
                      <a:r>
                        <a:rPr lang="en-US" sz="800" kern="100">
                          <a:effectLst/>
                        </a:rPr>
                        <a:t>10</a:t>
                      </a:r>
                      <a:endParaRPr lang="en-US" sz="9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a:effectLst/>
                        </a:rPr>
                        <a:t>Public service infrastructure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0</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pPr>
                      <a:r>
                        <a:rPr lang="en-US" sz="1800" kern="100">
                          <a:effectLst/>
                        </a:rPr>
                        <a:t>0</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dirty="0">
                          <a:effectLst/>
                        </a:rPr>
                        <a:t>0%</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tc>
                <a:extLst>
                  <a:ext uri="{0D108BD9-81ED-4DB2-BD59-A6C34878D82A}">
                    <a16:rowId xmlns:a16="http://schemas.microsoft.com/office/drawing/2014/main" val="2815678818"/>
                  </a:ext>
                </a:extLst>
              </a:tr>
            </a:tbl>
          </a:graphicData>
        </a:graphic>
      </p:graphicFrame>
    </p:spTree>
    <p:extLst>
      <p:ext uri="{BB962C8B-B14F-4D97-AF65-F5344CB8AC3E}">
        <p14:creationId xmlns:p14="http://schemas.microsoft.com/office/powerpoint/2010/main" val="48466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2023-24 RATES POLICY CATEGORIES, RATIOS &amp; TARIFFS</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6" name="Content Placeholder 3">
            <a:extLst>
              <a:ext uri="{FF2B5EF4-FFF2-40B4-BE49-F238E27FC236}">
                <a16:creationId xmlns:a16="http://schemas.microsoft.com/office/drawing/2014/main" id="{B789379F-DC8B-11A9-F220-F1DC18769FEA}"/>
              </a:ext>
            </a:extLst>
          </p:cNvPr>
          <p:cNvSpPr>
            <a:spLocks noGrp="1"/>
          </p:cNvSpPr>
          <p:nvPr>
            <p:ph idx="1"/>
          </p:nvPr>
        </p:nvSpPr>
        <p:spPr>
          <a:xfrm>
            <a:off x="137160" y="753699"/>
            <a:ext cx="12136666" cy="5940530"/>
          </a:xfrm>
        </p:spPr>
        <p:txBody>
          <a:bodyPr>
            <a:normAutofit/>
          </a:bodyPr>
          <a:lstStyle/>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altLang="en-US" sz="2300" b="1"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kern="0" dirty="0">
              <a:solidFill>
                <a:srgbClr val="000000"/>
              </a:solidFill>
              <a:ea typeface="MS PGothic" pitchFamily="34" charset="-128"/>
              <a:cs typeface="Arial" panose="020B0604020202020204" pitchFamily="34" charset="0"/>
            </a:endParaRPr>
          </a:p>
        </p:txBody>
      </p:sp>
      <p:graphicFrame>
        <p:nvGraphicFramePr>
          <p:cNvPr id="8" name="Table 7">
            <a:extLst>
              <a:ext uri="{FF2B5EF4-FFF2-40B4-BE49-F238E27FC236}">
                <a16:creationId xmlns:a16="http://schemas.microsoft.com/office/drawing/2014/main" id="{7E94A7AA-C578-A112-8F16-319607AA31D0}"/>
              </a:ext>
            </a:extLst>
          </p:cNvPr>
          <p:cNvGraphicFramePr>
            <a:graphicFrameLocks noGrp="1"/>
          </p:cNvGraphicFramePr>
          <p:nvPr/>
        </p:nvGraphicFramePr>
        <p:xfrm>
          <a:off x="533400" y="1079500"/>
          <a:ext cx="10050519" cy="5491542"/>
        </p:xfrm>
        <a:graphic>
          <a:graphicData uri="http://schemas.openxmlformats.org/drawingml/2006/table">
            <a:tbl>
              <a:tblPr firstRow="1" firstCol="1" bandRow="1">
                <a:tableStyleId>{5C22544A-7EE6-4342-B048-85BDC9FD1C3A}</a:tableStyleId>
              </a:tblPr>
              <a:tblGrid>
                <a:gridCol w="673002">
                  <a:extLst>
                    <a:ext uri="{9D8B030D-6E8A-4147-A177-3AD203B41FA5}">
                      <a16:colId xmlns:a16="http://schemas.microsoft.com/office/drawing/2014/main" val="1391139991"/>
                    </a:ext>
                  </a:extLst>
                </a:gridCol>
                <a:gridCol w="3891956">
                  <a:extLst>
                    <a:ext uri="{9D8B030D-6E8A-4147-A177-3AD203B41FA5}">
                      <a16:colId xmlns:a16="http://schemas.microsoft.com/office/drawing/2014/main" val="1011893393"/>
                    </a:ext>
                  </a:extLst>
                </a:gridCol>
                <a:gridCol w="1942804">
                  <a:extLst>
                    <a:ext uri="{9D8B030D-6E8A-4147-A177-3AD203B41FA5}">
                      <a16:colId xmlns:a16="http://schemas.microsoft.com/office/drawing/2014/main" val="3375875587"/>
                    </a:ext>
                  </a:extLst>
                </a:gridCol>
                <a:gridCol w="2057085">
                  <a:extLst>
                    <a:ext uri="{9D8B030D-6E8A-4147-A177-3AD203B41FA5}">
                      <a16:colId xmlns:a16="http://schemas.microsoft.com/office/drawing/2014/main" val="1006372841"/>
                    </a:ext>
                  </a:extLst>
                </a:gridCol>
                <a:gridCol w="1485672">
                  <a:extLst>
                    <a:ext uri="{9D8B030D-6E8A-4147-A177-3AD203B41FA5}">
                      <a16:colId xmlns:a16="http://schemas.microsoft.com/office/drawing/2014/main" val="358856016"/>
                    </a:ext>
                  </a:extLst>
                </a:gridCol>
              </a:tblGrid>
              <a:tr h="364387">
                <a:tc>
                  <a:txBody>
                    <a:bodyPr/>
                    <a:lstStyle/>
                    <a:p>
                      <a:pPr marL="0" marR="0">
                        <a:lnSpc>
                          <a:spcPct val="150000"/>
                        </a:lnSpc>
                        <a:spcBef>
                          <a:spcPts val="0"/>
                        </a:spcBef>
                        <a:spcAft>
                          <a:spcPts val="0"/>
                        </a:spcAft>
                        <a:tabLst>
                          <a:tab pos="360045" algn="l"/>
                        </a:tabLst>
                      </a:pPr>
                      <a:r>
                        <a:rPr lang="en-US" sz="1800" kern="100" dirty="0">
                          <a:effectLst/>
                        </a:rPr>
                        <a:t>No</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dirty="0">
                          <a:effectLst/>
                        </a:rPr>
                        <a:t>Category</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Ratio 2023/2024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gn="ctr">
                        <a:lnSpc>
                          <a:spcPct val="150000"/>
                        </a:lnSpc>
                        <a:spcBef>
                          <a:spcPts val="0"/>
                        </a:spcBef>
                        <a:spcAft>
                          <a:spcPts val="0"/>
                        </a:spcAft>
                        <a:tabLst>
                          <a:tab pos="360045" algn="l"/>
                        </a:tabLst>
                      </a:pPr>
                      <a:r>
                        <a:rPr lang="en-US" sz="1800" kern="100">
                          <a:effectLst/>
                        </a:rPr>
                        <a:t>Rates tariffs for 2023/2024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tc>
                  <a:txBody>
                    <a:bodyPr/>
                    <a:lstStyle/>
                    <a:p>
                      <a:pPr marL="0" marR="0">
                        <a:lnSpc>
                          <a:spcPct val="150000"/>
                        </a:lnSpc>
                        <a:spcBef>
                          <a:spcPts val="0"/>
                        </a:spcBef>
                        <a:spcAft>
                          <a:spcPts val="0"/>
                        </a:spcAft>
                        <a:tabLst>
                          <a:tab pos="360045" algn="l"/>
                        </a:tabLst>
                      </a:pPr>
                      <a:r>
                        <a:rPr lang="en-US" sz="1800" kern="100" dirty="0">
                          <a:effectLst/>
                        </a:rPr>
                        <a:t>% Increase</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6" marR="52226" marT="0" marB="0" anchor="ctr"/>
                </a:tc>
                <a:extLst>
                  <a:ext uri="{0D108BD9-81ED-4DB2-BD59-A6C34878D82A}">
                    <a16:rowId xmlns:a16="http://schemas.microsoft.com/office/drawing/2014/main" val="1639832928"/>
                  </a:ext>
                </a:extLst>
              </a:tr>
              <a:tr h="724912">
                <a:tc>
                  <a:txBody>
                    <a:bodyPr/>
                    <a:lstStyle/>
                    <a:p>
                      <a:pPr marL="0" marR="0">
                        <a:lnSpc>
                          <a:spcPct val="150000"/>
                        </a:lnSpc>
                        <a:spcBef>
                          <a:spcPts val="0"/>
                        </a:spcBef>
                        <a:spcAft>
                          <a:spcPts val="0"/>
                        </a:spcAft>
                        <a:tabLst>
                          <a:tab pos="360045" algn="l"/>
                        </a:tabLst>
                      </a:pPr>
                      <a:r>
                        <a:rPr lang="en-US" sz="1800" kern="100">
                          <a:effectLst/>
                        </a:rPr>
                        <a:t>11</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Public service infrastructure - private</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1:0.25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0.002269</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5.3%</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1007724719"/>
                  </a:ext>
                </a:extLst>
              </a:tr>
              <a:tr h="473541">
                <a:tc>
                  <a:txBody>
                    <a:bodyPr/>
                    <a:lstStyle/>
                    <a:p>
                      <a:pPr marL="0" marR="0">
                        <a:lnSpc>
                          <a:spcPct val="150000"/>
                        </a:lnSpc>
                        <a:spcBef>
                          <a:spcPts val="0"/>
                        </a:spcBef>
                        <a:spcAft>
                          <a:spcPts val="0"/>
                        </a:spcAft>
                        <a:tabLst>
                          <a:tab pos="360045" algn="l"/>
                        </a:tabLst>
                      </a:pPr>
                      <a:r>
                        <a:rPr lang="en-US" sz="1800" kern="100">
                          <a:effectLst/>
                        </a:rPr>
                        <a:t>12</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Public service purpose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1:1.5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0.013613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5.3%</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2544657060"/>
                  </a:ext>
                </a:extLst>
              </a:tr>
              <a:tr h="473541">
                <a:tc>
                  <a:txBody>
                    <a:bodyPr/>
                    <a:lstStyle/>
                    <a:p>
                      <a:pPr marL="0" marR="0">
                        <a:lnSpc>
                          <a:spcPct val="150000"/>
                        </a:lnSpc>
                        <a:spcBef>
                          <a:spcPts val="0"/>
                        </a:spcBef>
                        <a:spcAft>
                          <a:spcPts val="0"/>
                        </a:spcAft>
                        <a:tabLst>
                          <a:tab pos="360045" algn="l"/>
                        </a:tabLst>
                      </a:pPr>
                      <a:r>
                        <a:rPr lang="en-US" sz="1800" kern="100">
                          <a:effectLst/>
                        </a:rPr>
                        <a:t>13</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Religious</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0</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0</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0%</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3213238022"/>
                  </a:ext>
                </a:extLst>
              </a:tr>
              <a:tr h="473541">
                <a:tc>
                  <a:txBody>
                    <a:bodyPr/>
                    <a:lstStyle/>
                    <a:p>
                      <a:pPr marL="0" marR="0">
                        <a:lnSpc>
                          <a:spcPct val="150000"/>
                        </a:lnSpc>
                        <a:spcBef>
                          <a:spcPts val="0"/>
                        </a:spcBef>
                        <a:spcAft>
                          <a:spcPts val="0"/>
                        </a:spcAft>
                        <a:tabLst>
                          <a:tab pos="360045" algn="l"/>
                        </a:tabLst>
                      </a:pPr>
                      <a:r>
                        <a:rPr lang="en-US" sz="1800" kern="100">
                          <a:effectLst/>
                        </a:rPr>
                        <a:t>14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Residential</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1:1</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0.009076</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866480853"/>
                  </a:ext>
                </a:extLst>
              </a:tr>
              <a:tr h="341031">
                <a:tc>
                  <a:txBody>
                    <a:bodyPr/>
                    <a:lstStyle/>
                    <a:p>
                      <a:pPr marL="0" marR="0">
                        <a:lnSpc>
                          <a:spcPct val="150000"/>
                        </a:lnSpc>
                        <a:spcBef>
                          <a:spcPts val="0"/>
                        </a:spcBef>
                        <a:spcAft>
                          <a:spcPts val="0"/>
                        </a:spcAft>
                        <a:tabLst>
                          <a:tab pos="360045" algn="l"/>
                        </a:tabLst>
                      </a:pPr>
                      <a:r>
                        <a:rPr lang="en-US" sz="1800" kern="100" dirty="0">
                          <a:effectLst/>
                        </a:rPr>
                        <a:t>15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Residential Consent use</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1:2</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pPr>
                      <a:r>
                        <a:rPr lang="en-US" sz="1800" kern="100" dirty="0">
                          <a:effectLst/>
                        </a:rPr>
                        <a:t>0.018151</a:t>
                      </a:r>
                    </a:p>
                    <a:p>
                      <a:pPr marL="0" marR="0" algn="just">
                        <a:lnSpc>
                          <a:spcPct val="150000"/>
                        </a:lnSpc>
                        <a:spcBef>
                          <a:spcPts val="0"/>
                        </a:spcBef>
                        <a:spcAft>
                          <a:spcPts val="0"/>
                        </a:spcAft>
                        <a:tabLst>
                          <a:tab pos="360045" algn="l"/>
                        </a:tabLst>
                      </a:pPr>
                      <a:r>
                        <a:rPr lang="en-US" sz="1800" kern="1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4218232677"/>
                  </a:ext>
                </a:extLst>
              </a:tr>
              <a:tr h="473541">
                <a:tc>
                  <a:txBody>
                    <a:bodyPr/>
                    <a:lstStyle/>
                    <a:p>
                      <a:pPr marL="0" marR="0">
                        <a:lnSpc>
                          <a:spcPct val="150000"/>
                        </a:lnSpc>
                        <a:spcBef>
                          <a:spcPts val="0"/>
                        </a:spcBef>
                        <a:spcAft>
                          <a:spcPts val="0"/>
                        </a:spcAft>
                        <a:tabLst>
                          <a:tab pos="360045" algn="l"/>
                        </a:tabLst>
                      </a:pPr>
                      <a:r>
                        <a:rPr lang="en-US" sz="1800" kern="100" dirty="0">
                          <a:effectLst/>
                        </a:rPr>
                        <a:t>16</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Township Development</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1:2.5</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0.022689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3240036536"/>
                  </a:ext>
                </a:extLst>
              </a:tr>
              <a:tr h="473541">
                <a:tc>
                  <a:txBody>
                    <a:bodyPr/>
                    <a:lstStyle/>
                    <a:p>
                      <a:pPr marL="0" marR="0" algn="ctr">
                        <a:lnSpc>
                          <a:spcPct val="150000"/>
                        </a:lnSpc>
                        <a:spcBef>
                          <a:spcPts val="0"/>
                        </a:spcBef>
                        <a:spcAft>
                          <a:spcPts val="0"/>
                        </a:spcAft>
                        <a:tabLst>
                          <a:tab pos="360045" algn="l"/>
                        </a:tabLst>
                      </a:pPr>
                      <a:r>
                        <a:rPr lang="en-US" sz="1800" kern="100">
                          <a:effectLst/>
                        </a:rPr>
                        <a:t>17</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Vacant land</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1:4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pPr>
                      <a:r>
                        <a:rPr lang="en-US" sz="1800" kern="100">
                          <a:effectLst/>
                        </a:rPr>
                        <a:t>0.036302</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2752705406"/>
                  </a:ext>
                </a:extLst>
              </a:tr>
              <a:tr h="342777">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 </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3205810854"/>
                  </a:ext>
                </a:extLst>
              </a:tr>
              <a:tr h="473540">
                <a:tc>
                  <a:txBody>
                    <a:bodyPr/>
                    <a:lstStyle/>
                    <a:p>
                      <a:pPr marL="0" marR="0" algn="ctr">
                        <a:lnSpc>
                          <a:spcPct val="150000"/>
                        </a:lnSpc>
                        <a:spcBef>
                          <a:spcPts val="0"/>
                        </a:spcBef>
                        <a:spcAft>
                          <a:spcPts val="0"/>
                        </a:spcAft>
                        <a:tabLst>
                          <a:tab pos="360045" algn="l"/>
                        </a:tabLst>
                      </a:pPr>
                      <a:r>
                        <a:rPr lang="en-US" sz="1800" kern="100">
                          <a:effectLst/>
                        </a:rPr>
                        <a:t>1</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Unauthorised use</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a:effectLst/>
                        </a:rPr>
                        <a:t>1:6</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pPr>
                      <a:r>
                        <a:rPr lang="en-US" sz="1800" kern="100">
                          <a:effectLst/>
                        </a:rPr>
                        <a:t>0.054454</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nchor="ctr"/>
                </a:tc>
                <a:tc>
                  <a:txBody>
                    <a:bodyPr/>
                    <a:lstStyle/>
                    <a:p>
                      <a:pPr marL="0" marR="0" algn="just">
                        <a:lnSpc>
                          <a:spcPct val="150000"/>
                        </a:lnSpc>
                        <a:spcBef>
                          <a:spcPts val="0"/>
                        </a:spcBef>
                        <a:spcAft>
                          <a:spcPts val="0"/>
                        </a:spcAft>
                        <a:tabLst>
                          <a:tab pos="360045" algn="l"/>
                        </a:tabLst>
                      </a:pPr>
                      <a:r>
                        <a:rPr lang="en-US" sz="1800" kern="100" dirty="0">
                          <a:effectLst/>
                        </a:rPr>
                        <a:t>5.3%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67" marR="55667" marT="0" marB="0"/>
                </a:tc>
                <a:extLst>
                  <a:ext uri="{0D108BD9-81ED-4DB2-BD59-A6C34878D82A}">
                    <a16:rowId xmlns:a16="http://schemas.microsoft.com/office/drawing/2014/main" val="776299822"/>
                  </a:ext>
                </a:extLst>
              </a:tr>
            </a:tbl>
          </a:graphicData>
        </a:graphic>
      </p:graphicFrame>
    </p:spTree>
    <p:extLst>
      <p:ext uri="{BB962C8B-B14F-4D97-AF65-F5344CB8AC3E}">
        <p14:creationId xmlns:p14="http://schemas.microsoft.com/office/powerpoint/2010/main" val="217643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GENERAL VALUATION ROLL 2023 (GVR2023)</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sp>
        <p:nvSpPr>
          <p:cNvPr id="6" name="Content Placeholder 3">
            <a:extLst>
              <a:ext uri="{FF2B5EF4-FFF2-40B4-BE49-F238E27FC236}">
                <a16:creationId xmlns:a16="http://schemas.microsoft.com/office/drawing/2014/main" id="{B789379F-DC8B-11A9-F220-F1DC18769FEA}"/>
              </a:ext>
            </a:extLst>
          </p:cNvPr>
          <p:cNvSpPr>
            <a:spLocks noGrp="1"/>
          </p:cNvSpPr>
          <p:nvPr>
            <p:ph idx="1"/>
          </p:nvPr>
        </p:nvSpPr>
        <p:spPr>
          <a:xfrm>
            <a:off x="137160" y="753699"/>
            <a:ext cx="12054840" cy="5940530"/>
          </a:xfrm>
        </p:spPr>
        <p:txBody>
          <a:bodyPr>
            <a:normAutofit lnSpcReduction="10000"/>
          </a:bodyPr>
          <a:lstStyle/>
          <a:p>
            <a:pPr marL="0" indent="0">
              <a:lnSpc>
                <a:spcPct val="114000"/>
              </a:lnSpc>
              <a:spcBef>
                <a:spcPts val="600"/>
              </a:spcBef>
              <a:spcAft>
                <a:spcPts val="600"/>
              </a:spcAft>
              <a:buNone/>
            </a:pPr>
            <a:r>
              <a:rPr kumimoji="0" lang="en-US" altLang="en-US" sz="2300" i="0"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The City of Joburg has officially unveiled the General Valuation Roll 2023 (</a:t>
            </a:r>
            <a:r>
              <a:rPr kumimoji="0" lang="en-US" altLang="en-US" sz="2300" b="1" i="0"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GVR2023</a:t>
            </a:r>
            <a:r>
              <a:rPr kumimoji="0" lang="en-US" altLang="en-US" sz="2300" i="0" strike="noStrike" kern="0" cap="none" spc="0" normalizeH="0" baseline="0" noProof="0" dirty="0">
                <a:ln>
                  <a:noFill/>
                </a:ln>
                <a:solidFill>
                  <a:srgbClr val="000000"/>
                </a:solidFill>
                <a:effectLst/>
                <a:uLnTx/>
                <a:uFillTx/>
                <a:ea typeface="MS PGothic" pitchFamily="34" charset="-128"/>
                <a:cs typeface="Arial" panose="020B0604020202020204" pitchFamily="34" charset="0"/>
              </a:rPr>
              <a:t>).</a:t>
            </a:r>
          </a:p>
          <a:p>
            <a:pPr marL="0" indent="0">
              <a:lnSpc>
                <a:spcPct val="114000"/>
              </a:lnSpc>
              <a:spcBef>
                <a:spcPts val="600"/>
              </a:spcBef>
              <a:spcAft>
                <a:spcPts val="600"/>
              </a:spcAft>
              <a:buNone/>
            </a:pPr>
            <a:r>
              <a:rPr lang="en-US" altLang="en-US" sz="2300" kern="0" dirty="0">
                <a:solidFill>
                  <a:srgbClr val="000000"/>
                </a:solidFill>
                <a:ea typeface="MS PGothic" pitchFamily="34" charset="-128"/>
                <a:cs typeface="Arial" panose="020B0604020202020204" pitchFamily="34" charset="0"/>
              </a:rPr>
              <a:t>The valuation roll will be </a:t>
            </a:r>
            <a:r>
              <a:rPr lang="en-US" altLang="en-US" sz="2300" b="1" kern="0" dirty="0">
                <a:solidFill>
                  <a:srgbClr val="000000"/>
                </a:solidFill>
                <a:ea typeface="MS PGothic" pitchFamily="34" charset="-128"/>
                <a:cs typeface="Arial" panose="020B0604020202020204" pitchFamily="34" charset="0"/>
              </a:rPr>
              <a:t>implemented</a:t>
            </a:r>
            <a:r>
              <a:rPr lang="en-US" altLang="en-US" sz="2300" kern="0" dirty="0">
                <a:solidFill>
                  <a:srgbClr val="000000"/>
                </a:solidFill>
                <a:ea typeface="MS PGothic" pitchFamily="34" charset="-128"/>
                <a:cs typeface="Arial" panose="020B0604020202020204" pitchFamily="34" charset="0"/>
              </a:rPr>
              <a:t> from 01 July 2023.</a:t>
            </a:r>
          </a:p>
          <a:p>
            <a:pPr marL="0" indent="0">
              <a:lnSpc>
                <a:spcPct val="114000"/>
              </a:lnSpc>
              <a:spcBef>
                <a:spcPts val="600"/>
              </a:spcBef>
              <a:spcAft>
                <a:spcPts val="600"/>
              </a:spcAft>
              <a:buNone/>
            </a:pPr>
            <a:r>
              <a:rPr lang="en-US" altLang="en-US" sz="2300" kern="0" dirty="0">
                <a:solidFill>
                  <a:srgbClr val="000000"/>
                </a:solidFill>
                <a:ea typeface="MS PGothic" pitchFamily="34" charset="-128"/>
                <a:cs typeface="Arial" panose="020B0604020202020204" pitchFamily="34" charset="0"/>
              </a:rPr>
              <a:t>(</a:t>
            </a:r>
            <a:r>
              <a:rPr lang="en-US" altLang="en-US" sz="2300" b="1" kern="0" dirty="0">
                <a:solidFill>
                  <a:srgbClr val="000000"/>
                </a:solidFill>
                <a:ea typeface="MS PGothic" pitchFamily="34" charset="-128"/>
                <a:cs typeface="Arial" panose="020B0604020202020204" pitchFamily="34" charset="0"/>
              </a:rPr>
              <a:t>Property rates </a:t>
            </a:r>
            <a:r>
              <a:rPr lang="en-US" altLang="en-US" sz="2300" kern="0" dirty="0">
                <a:solidFill>
                  <a:srgbClr val="000000"/>
                </a:solidFill>
                <a:ea typeface="MS PGothic" pitchFamily="34" charset="-128"/>
                <a:cs typeface="Arial" panose="020B0604020202020204" pitchFamily="34" charset="0"/>
              </a:rPr>
              <a:t>based on </a:t>
            </a:r>
            <a:r>
              <a:rPr lang="en-US" altLang="en-US" sz="2300" b="1" kern="0" dirty="0">
                <a:solidFill>
                  <a:srgbClr val="000000"/>
                </a:solidFill>
                <a:ea typeface="MS PGothic" pitchFamily="34" charset="-128"/>
                <a:cs typeface="Arial" panose="020B0604020202020204" pitchFamily="34" charset="0"/>
              </a:rPr>
              <a:t>GVR2023</a:t>
            </a:r>
            <a:r>
              <a:rPr lang="en-US" altLang="en-US" sz="2300" kern="0" dirty="0">
                <a:solidFill>
                  <a:srgbClr val="000000"/>
                </a:solidFill>
                <a:ea typeface="MS PGothic" pitchFamily="34" charset="-128"/>
                <a:cs typeface="Arial" panose="020B0604020202020204" pitchFamily="34" charset="0"/>
              </a:rPr>
              <a:t> </a:t>
            </a:r>
            <a:r>
              <a:rPr lang="en-US" altLang="en-US" sz="2300" b="1" kern="0" dirty="0">
                <a:solidFill>
                  <a:srgbClr val="000000"/>
                </a:solidFill>
                <a:ea typeface="MS PGothic" pitchFamily="34" charset="-128"/>
                <a:cs typeface="Arial" panose="020B0604020202020204" pitchFamily="34" charset="0"/>
              </a:rPr>
              <a:t>valuations</a:t>
            </a:r>
            <a:r>
              <a:rPr lang="en-US" altLang="en-US" sz="2300" kern="0" dirty="0">
                <a:solidFill>
                  <a:srgbClr val="000000"/>
                </a:solidFill>
                <a:ea typeface="MS PGothic" pitchFamily="34" charset="-128"/>
                <a:cs typeface="Arial" panose="020B0604020202020204" pitchFamily="34" charset="0"/>
              </a:rPr>
              <a:t> will be </a:t>
            </a:r>
            <a:r>
              <a:rPr lang="en-US" altLang="en-US" sz="2300" b="1" kern="0" dirty="0">
                <a:solidFill>
                  <a:srgbClr val="000000"/>
                </a:solidFill>
                <a:ea typeface="MS PGothic" pitchFamily="34" charset="-128"/>
                <a:cs typeface="Arial" panose="020B0604020202020204" pitchFamily="34" charset="0"/>
              </a:rPr>
              <a:t>billed</a:t>
            </a:r>
            <a:r>
              <a:rPr lang="en-US" altLang="en-US" sz="2300" kern="0" dirty="0">
                <a:solidFill>
                  <a:srgbClr val="000000"/>
                </a:solidFill>
                <a:ea typeface="MS PGothic" pitchFamily="34" charset="-128"/>
                <a:cs typeface="Arial" panose="020B0604020202020204" pitchFamily="34" charset="0"/>
              </a:rPr>
              <a:t> accordingly from </a:t>
            </a:r>
            <a:r>
              <a:rPr lang="en-US" altLang="en-US" sz="2300" b="1" kern="0" dirty="0">
                <a:solidFill>
                  <a:srgbClr val="000000"/>
                </a:solidFill>
                <a:ea typeface="MS PGothic" pitchFamily="34" charset="-128"/>
                <a:cs typeface="Arial" panose="020B0604020202020204" pitchFamily="34" charset="0"/>
              </a:rPr>
              <a:t>01 July 2023</a:t>
            </a:r>
            <a:r>
              <a:rPr lang="en-US" altLang="en-US" sz="2300" kern="0" dirty="0">
                <a:solidFill>
                  <a:srgbClr val="000000"/>
                </a:solidFill>
                <a:ea typeface="MS PGothic" pitchFamily="34" charset="-128"/>
                <a:cs typeface="Arial" panose="020B0604020202020204" pitchFamily="34" charset="0"/>
              </a:rPr>
              <a:t>).</a:t>
            </a:r>
            <a:endParaRPr kumimoji="0" lang="en-US" altLang="en-US" sz="2300" i="0"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a:p>
            <a:pPr marL="0" indent="0">
              <a:lnSpc>
                <a:spcPct val="114000"/>
              </a:lnSpc>
              <a:spcBef>
                <a:spcPts val="600"/>
              </a:spcBef>
              <a:spcAft>
                <a:spcPts val="600"/>
              </a:spcAft>
              <a:buNone/>
            </a:pPr>
            <a:r>
              <a:rPr lang="en-US" altLang="en-US" sz="2300" kern="0" dirty="0">
                <a:solidFill>
                  <a:srgbClr val="000000"/>
                </a:solidFill>
                <a:ea typeface="MS PGothic" pitchFamily="34" charset="-128"/>
                <a:cs typeface="Arial" panose="020B0604020202020204" pitchFamily="34" charset="0"/>
              </a:rPr>
              <a:t>Property owners and interested persons may </a:t>
            </a:r>
            <a:r>
              <a:rPr lang="en-US" altLang="en-US" sz="2300" b="1" kern="0" dirty="0">
                <a:solidFill>
                  <a:srgbClr val="000000"/>
                </a:solidFill>
                <a:ea typeface="MS PGothic" pitchFamily="34" charset="-128"/>
                <a:cs typeface="Arial" panose="020B0604020202020204" pitchFamily="34" charset="0"/>
              </a:rPr>
              <a:t>view, inspect and/or object </a:t>
            </a:r>
            <a:r>
              <a:rPr lang="en-US" altLang="en-US" sz="2300" kern="0" dirty="0">
                <a:solidFill>
                  <a:srgbClr val="000000"/>
                </a:solidFill>
                <a:ea typeface="MS PGothic" pitchFamily="34" charset="-128"/>
                <a:cs typeface="Arial" panose="020B0604020202020204" pitchFamily="34" charset="0"/>
              </a:rPr>
              <a:t>to the </a:t>
            </a:r>
            <a:r>
              <a:rPr lang="en-US" altLang="en-US" sz="2300" b="1" kern="0" dirty="0">
                <a:solidFill>
                  <a:srgbClr val="000000"/>
                </a:solidFill>
                <a:ea typeface="MS PGothic" pitchFamily="34" charset="-128"/>
                <a:cs typeface="Arial" panose="020B0604020202020204" pitchFamily="34" charset="0"/>
              </a:rPr>
              <a:t>new property values</a:t>
            </a:r>
            <a:r>
              <a:rPr lang="en-US" altLang="en-US" sz="2300" kern="0" dirty="0">
                <a:solidFill>
                  <a:srgbClr val="000000"/>
                </a:solidFill>
                <a:ea typeface="MS PGothic" pitchFamily="34" charset="-128"/>
                <a:cs typeface="Arial" panose="020B0604020202020204" pitchFamily="34" charset="0"/>
              </a:rPr>
              <a:t> within the stipulated </a:t>
            </a:r>
            <a:r>
              <a:rPr lang="en-US" altLang="en-US" sz="2300" b="1" kern="0" dirty="0">
                <a:solidFill>
                  <a:srgbClr val="000000"/>
                </a:solidFill>
                <a:ea typeface="MS PGothic" pitchFamily="34" charset="-128"/>
                <a:cs typeface="Arial" panose="020B0604020202020204" pitchFamily="34" charset="0"/>
              </a:rPr>
              <a:t>time</a:t>
            </a:r>
            <a:r>
              <a:rPr lang="en-US" altLang="en-US" sz="2300" kern="0" dirty="0">
                <a:solidFill>
                  <a:srgbClr val="000000"/>
                </a:solidFill>
                <a:ea typeface="MS PGothic" pitchFamily="34" charset="-128"/>
                <a:cs typeface="Arial" panose="020B0604020202020204" pitchFamily="34" charset="0"/>
              </a:rPr>
              <a:t> frame.</a:t>
            </a:r>
          </a:p>
          <a:p>
            <a:pPr marL="0" indent="0">
              <a:lnSpc>
                <a:spcPct val="114000"/>
              </a:lnSpc>
              <a:spcBef>
                <a:spcPts val="600"/>
              </a:spcBef>
              <a:spcAft>
                <a:spcPts val="600"/>
              </a:spcAft>
              <a:buNone/>
            </a:pPr>
            <a:r>
              <a:rPr lang="en-US" altLang="en-US" sz="2300" kern="0" dirty="0">
                <a:solidFill>
                  <a:srgbClr val="000000"/>
                </a:solidFill>
                <a:highlight>
                  <a:srgbClr val="FFFF00"/>
                </a:highlight>
                <a:ea typeface="MS PGothic" pitchFamily="34" charset="-128"/>
                <a:cs typeface="Arial" panose="020B0604020202020204" pitchFamily="34" charset="0"/>
              </a:rPr>
              <a:t>It is open for </a:t>
            </a:r>
            <a:r>
              <a:rPr lang="en-US" altLang="en-US" sz="2300" b="1" kern="0" dirty="0">
                <a:solidFill>
                  <a:srgbClr val="000000"/>
                </a:solidFill>
                <a:highlight>
                  <a:srgbClr val="FFFF00"/>
                </a:highlight>
                <a:ea typeface="MS PGothic" pitchFamily="34" charset="-128"/>
                <a:cs typeface="Arial" panose="020B0604020202020204" pitchFamily="34" charset="0"/>
              </a:rPr>
              <a:t>public inspection </a:t>
            </a:r>
            <a:r>
              <a:rPr lang="en-US" altLang="en-US" sz="2300" kern="0" dirty="0">
                <a:solidFill>
                  <a:srgbClr val="000000"/>
                </a:solidFill>
                <a:highlight>
                  <a:srgbClr val="FFFF00"/>
                </a:highlight>
                <a:ea typeface="MS PGothic" pitchFamily="34" charset="-128"/>
                <a:cs typeface="Arial" panose="020B0604020202020204" pitchFamily="34" charset="0"/>
              </a:rPr>
              <a:t>from the </a:t>
            </a:r>
            <a:r>
              <a:rPr lang="en-US" altLang="en-US" sz="2300" b="1" u="sng" kern="0" dirty="0">
                <a:solidFill>
                  <a:srgbClr val="000000"/>
                </a:solidFill>
                <a:highlight>
                  <a:srgbClr val="FFFF00"/>
                </a:highlight>
                <a:ea typeface="MS PGothic" pitchFamily="34" charset="-128"/>
                <a:cs typeface="Arial" panose="020B0604020202020204" pitchFamily="34" charset="0"/>
              </a:rPr>
              <a:t>15</a:t>
            </a:r>
            <a:r>
              <a:rPr lang="en-US" altLang="en-US" sz="2300" b="1" u="sng" kern="0" baseline="30000" dirty="0">
                <a:solidFill>
                  <a:srgbClr val="000000"/>
                </a:solidFill>
                <a:highlight>
                  <a:srgbClr val="FFFF00"/>
                </a:highlight>
                <a:ea typeface="MS PGothic" pitchFamily="34" charset="-128"/>
                <a:cs typeface="Arial" panose="020B0604020202020204" pitchFamily="34" charset="0"/>
              </a:rPr>
              <a:t>th</a:t>
            </a:r>
            <a:r>
              <a:rPr lang="en-US" altLang="en-US" sz="2300" b="1" u="sng" kern="0" dirty="0">
                <a:solidFill>
                  <a:srgbClr val="000000"/>
                </a:solidFill>
                <a:highlight>
                  <a:srgbClr val="FFFF00"/>
                </a:highlight>
                <a:ea typeface="MS PGothic" pitchFamily="34" charset="-128"/>
                <a:cs typeface="Arial" panose="020B0604020202020204" pitchFamily="34" charset="0"/>
              </a:rPr>
              <a:t> February 2023 to 05</a:t>
            </a:r>
            <a:r>
              <a:rPr lang="en-US" altLang="en-US" sz="2400" b="1" u="sng" kern="0" baseline="30000" dirty="0">
                <a:solidFill>
                  <a:srgbClr val="000000"/>
                </a:solidFill>
                <a:highlight>
                  <a:srgbClr val="FFFF00"/>
                </a:highlight>
                <a:ea typeface="MS PGothic" pitchFamily="34" charset="-128"/>
                <a:cs typeface="Arial" panose="020B0604020202020204" pitchFamily="34" charset="0"/>
              </a:rPr>
              <a:t>th</a:t>
            </a:r>
            <a:r>
              <a:rPr lang="en-US" altLang="en-US" sz="2300" b="1" u="sng" kern="0" dirty="0">
                <a:solidFill>
                  <a:srgbClr val="000000"/>
                </a:solidFill>
                <a:highlight>
                  <a:srgbClr val="FFFF00"/>
                </a:highlight>
                <a:ea typeface="MS PGothic" pitchFamily="34" charset="-128"/>
                <a:cs typeface="Arial" panose="020B0604020202020204" pitchFamily="34" charset="0"/>
              </a:rPr>
              <a:t> May 2023</a:t>
            </a:r>
            <a:r>
              <a:rPr lang="en-US" altLang="en-US" sz="2300" kern="0" dirty="0">
                <a:solidFill>
                  <a:srgbClr val="000000"/>
                </a:solidFill>
                <a:highlight>
                  <a:srgbClr val="FFFF00"/>
                </a:highlight>
                <a:ea typeface="MS PGothic" pitchFamily="34" charset="-128"/>
                <a:cs typeface="Arial" panose="020B0604020202020204" pitchFamily="34" charset="0"/>
              </a:rPr>
              <a:t>.</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altLang="en-US" sz="2300" kern="0" dirty="0">
                <a:solidFill>
                  <a:srgbClr val="000000"/>
                </a:solidFill>
                <a:ea typeface="MS PGothic" pitchFamily="34" charset="-128"/>
                <a:cs typeface="Arial" panose="020B0604020202020204" pitchFamily="34" charset="0"/>
              </a:rPr>
              <a:t>It is available </a:t>
            </a:r>
            <a:r>
              <a:rPr lang="en-US" altLang="en-US" sz="2300" b="1" kern="0" dirty="0">
                <a:solidFill>
                  <a:srgbClr val="000000"/>
                </a:solidFill>
                <a:ea typeface="MS PGothic" pitchFamily="34" charset="-128"/>
                <a:cs typeface="Arial" panose="020B0604020202020204" pitchFamily="34" charset="0"/>
              </a:rPr>
              <a:t>online</a:t>
            </a:r>
            <a:r>
              <a:rPr lang="en-US" altLang="en-US" sz="2300" kern="0" dirty="0">
                <a:solidFill>
                  <a:srgbClr val="000000"/>
                </a:solidFill>
                <a:ea typeface="MS PGothic" pitchFamily="34" charset="-128"/>
                <a:cs typeface="Arial" panose="020B0604020202020204" pitchFamily="34" charset="0"/>
              </a:rPr>
              <a:t> at</a:t>
            </a:r>
            <a:r>
              <a:rPr lang="en-US" altLang="en-US" sz="2300" kern="0" dirty="0">
                <a:ea typeface="MS PGothic" pitchFamily="34" charset="-128"/>
                <a:cs typeface="Arial" panose="020B0604020202020204" pitchFamily="34" charset="0"/>
              </a:rPr>
              <a:t> www.joburg.org.za  </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altLang="en-US" sz="2300" b="1" kern="0" dirty="0">
                <a:solidFill>
                  <a:srgbClr val="000000"/>
                </a:solidFill>
                <a:ea typeface="MS PGothic" pitchFamily="34" charset="-128"/>
                <a:cs typeface="Arial" panose="020B0604020202020204" pitchFamily="34" charset="0"/>
              </a:rPr>
              <a:t>Or</a:t>
            </a:r>
            <a:r>
              <a:rPr lang="en-US" altLang="en-US" sz="2300" kern="0" dirty="0">
                <a:solidFill>
                  <a:srgbClr val="000000"/>
                </a:solidFill>
                <a:ea typeface="MS PGothic" pitchFamily="34" charset="-128"/>
                <a:cs typeface="Arial" panose="020B0604020202020204" pitchFamily="34" charset="0"/>
              </a:rPr>
              <a:t> at the selected </a:t>
            </a:r>
            <a:r>
              <a:rPr lang="en-US" altLang="en-US" sz="2300" b="1" kern="0" dirty="0">
                <a:solidFill>
                  <a:srgbClr val="000000"/>
                </a:solidFill>
                <a:ea typeface="MS PGothic" pitchFamily="34" charset="-128"/>
                <a:cs typeface="Arial" panose="020B0604020202020204" pitchFamily="34" charset="0"/>
              </a:rPr>
              <a:t>Customer Service Centres</a:t>
            </a:r>
          </a:p>
          <a:p>
            <a:pPr marL="457200" marR="0" lvl="1" indent="0" algn="l" defTabSz="914400" rtl="0" eaLnBrk="1" fontAlgn="auto" latinLnBrk="0" hangingPunct="1">
              <a:lnSpc>
                <a:spcPct val="90000"/>
              </a:lnSpc>
              <a:spcBef>
                <a:spcPts val="500"/>
              </a:spcBef>
              <a:spcAft>
                <a:spcPts val="0"/>
              </a:spcAft>
              <a:buClrTx/>
              <a:buSzTx/>
              <a:buNone/>
              <a:tabLst/>
              <a:defRPr/>
            </a:pPr>
            <a:r>
              <a:rPr lang="en-US" altLang="en-US" sz="2300" b="1" kern="0" dirty="0">
                <a:solidFill>
                  <a:srgbClr val="000000"/>
                </a:solidFill>
                <a:ea typeface="MS PGothic" pitchFamily="34" charset="-128"/>
                <a:cs typeface="Arial" panose="020B0604020202020204" pitchFamily="34" charset="0"/>
              </a:rPr>
              <a:t>Residents are encouraged to provide evidence should the lodge objections</a:t>
            </a:r>
          </a:p>
          <a:p>
            <a:pPr marL="457200" marR="0" lvl="1" indent="0" algn="l" defTabSz="914400" rtl="0" eaLnBrk="1" fontAlgn="auto" latinLnBrk="0" hangingPunct="1">
              <a:lnSpc>
                <a:spcPct val="90000"/>
              </a:lnSpc>
              <a:spcBef>
                <a:spcPts val="500"/>
              </a:spcBef>
              <a:spcAft>
                <a:spcPts val="0"/>
              </a:spcAft>
              <a:buClrTx/>
              <a:buSzTx/>
              <a:buNone/>
              <a:tabLst/>
              <a:defRPr/>
            </a:pPr>
            <a:endParaRPr lang="en-US" altLang="en-US" sz="2300" b="1" kern="0" dirty="0">
              <a:solidFill>
                <a:srgbClr val="000000"/>
              </a:solidFill>
              <a:ea typeface="MS PGothic" pitchFamily="34" charset="-128"/>
              <a:cs typeface="Arial" panose="020B0604020202020204" pitchFamily="34" charset="0"/>
            </a:endParaRPr>
          </a:p>
          <a:p>
            <a:pPr marR="0" lvl="1" algn="just"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altLang="en-US" sz="2300" b="1" kern="0" dirty="0">
                <a:solidFill>
                  <a:srgbClr val="000000"/>
                </a:solidFill>
                <a:ea typeface="MS PGothic" pitchFamily="34" charset="-128"/>
                <a:cs typeface="Arial" panose="020B0604020202020204" pitchFamily="34" charset="0"/>
              </a:rPr>
              <a:t>Section 8 of the MPRA was implemented as at the 1 July 2022 and continues to be implemented as such. This means some categories of property have since fallen away and</a:t>
            </a:r>
          </a:p>
          <a:p>
            <a:pPr marL="457200" marR="0" lvl="1" indent="0" algn="just" defTabSz="914400" rtl="0" eaLnBrk="1" fontAlgn="auto" latinLnBrk="0" hangingPunct="1">
              <a:lnSpc>
                <a:spcPct val="90000"/>
              </a:lnSpc>
              <a:spcBef>
                <a:spcPts val="500"/>
              </a:spcBef>
              <a:spcAft>
                <a:spcPts val="0"/>
              </a:spcAft>
              <a:buClrTx/>
              <a:buSzTx/>
              <a:buNone/>
              <a:tabLst/>
              <a:defRPr/>
            </a:pPr>
            <a:r>
              <a:rPr lang="en-US" altLang="en-US" sz="2300" b="1" kern="0" dirty="0">
                <a:solidFill>
                  <a:srgbClr val="000000"/>
                </a:solidFill>
                <a:ea typeface="MS PGothic" pitchFamily="34" charset="-128"/>
                <a:cs typeface="Arial" panose="020B0604020202020204" pitchFamily="34" charset="0"/>
              </a:rPr>
              <a:t>    it is important for property owners to understand the new categories and the         	implications thereof. </a:t>
            </a:r>
          </a:p>
          <a:p>
            <a:pPr marL="457200" marR="0" lvl="1" indent="0" algn="l" defTabSz="914400" rtl="0" eaLnBrk="1" fontAlgn="auto" latinLnBrk="0" hangingPunct="1">
              <a:lnSpc>
                <a:spcPct val="90000"/>
              </a:lnSpc>
              <a:spcBef>
                <a:spcPts val="500"/>
              </a:spcBef>
              <a:spcAft>
                <a:spcPts val="0"/>
              </a:spcAft>
              <a:buClrTx/>
              <a:buSzTx/>
              <a:buNone/>
              <a:tabLst/>
              <a:defRPr/>
            </a:pPr>
            <a:endParaRPr lang="en-US" altLang="en-US" sz="2300" b="1" kern="0" dirty="0">
              <a:solidFill>
                <a:srgbClr val="000000"/>
              </a:solidFill>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b="1" kern="0" dirty="0">
              <a:solidFill>
                <a:srgbClr val="000000"/>
              </a:solidFill>
              <a:ea typeface="MS PGothic" pitchFamily="34" charset="-128"/>
              <a:cs typeface="Arial" panose="020B0604020202020204" pitchFamily="34" charset="0"/>
            </a:endParaRP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altLang="en-US" sz="2300" b="1" kern="0" dirty="0">
              <a:solidFill>
                <a:srgbClr val="000000"/>
              </a:solidFill>
              <a:ea typeface="MS PGothic" pitchFamily="34" charset="-128"/>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None/>
              <a:tabLst/>
              <a:defRPr/>
            </a:pPr>
            <a:endParaRPr lang="en-US" altLang="en-US" sz="2300" b="1" kern="0" dirty="0">
              <a:solidFill>
                <a:srgbClr val="000000"/>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161915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25" y="0"/>
            <a:ext cx="11026589" cy="753699"/>
          </a:xfrm>
          <a:custGeom>
            <a:avLst/>
            <a:gdLst>
              <a:gd name="connsiteX0" fmla="*/ 0 w 10818159"/>
              <a:gd name="connsiteY0" fmla="*/ 0 h 746975"/>
              <a:gd name="connsiteX1" fmla="*/ 10818159 w 10818159"/>
              <a:gd name="connsiteY1" fmla="*/ 0 h 746975"/>
              <a:gd name="connsiteX2" fmla="*/ 10818159 w 10818159"/>
              <a:gd name="connsiteY2" fmla="*/ 746975 h 746975"/>
              <a:gd name="connsiteX3" fmla="*/ 0 w 10818159"/>
              <a:gd name="connsiteY3" fmla="*/ 746975 h 746975"/>
              <a:gd name="connsiteX4" fmla="*/ 0 w 10818159"/>
              <a:gd name="connsiteY4" fmla="*/ 0 h 746975"/>
              <a:gd name="connsiteX0" fmla="*/ 0 w 10818159"/>
              <a:gd name="connsiteY0" fmla="*/ 0 h 753699"/>
              <a:gd name="connsiteX1" fmla="*/ 10818159 w 10818159"/>
              <a:gd name="connsiteY1" fmla="*/ 0 h 753699"/>
              <a:gd name="connsiteX2" fmla="*/ 10152529 w 10818159"/>
              <a:gd name="connsiteY2" fmla="*/ 753699 h 753699"/>
              <a:gd name="connsiteX3" fmla="*/ 0 w 10818159"/>
              <a:gd name="connsiteY3" fmla="*/ 746975 h 753699"/>
              <a:gd name="connsiteX4" fmla="*/ 0 w 10818159"/>
              <a:gd name="connsiteY4" fmla="*/ 0 h 75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8159" h="753699">
                <a:moveTo>
                  <a:pt x="0" y="0"/>
                </a:moveTo>
                <a:lnTo>
                  <a:pt x="10818159" y="0"/>
                </a:lnTo>
                <a:lnTo>
                  <a:pt x="10152529" y="753699"/>
                </a:lnTo>
                <a:lnTo>
                  <a:pt x="0" y="746975"/>
                </a:lnTo>
                <a:lnTo>
                  <a:pt x="0" y="0"/>
                </a:lnTo>
                <a:close/>
              </a:path>
            </a:pathLst>
          </a:custGeom>
          <a:gradFill>
            <a:gsLst>
              <a:gs pos="77000">
                <a:schemeClr val="accent4"/>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GENERAL VALUATION ROLL 2023 (GVR2023)</a:t>
            </a:r>
          </a:p>
        </p:txBody>
      </p:sp>
      <p:pic>
        <p:nvPicPr>
          <p:cNvPr id="5" name="Picture 4" descr="Jozi@worklogo.png"/>
          <p:cNvPicPr>
            <a:picLocks noChangeAspect="1"/>
          </p:cNvPicPr>
          <p:nvPr/>
        </p:nvPicPr>
        <p:blipFill rotWithShape="1">
          <a:blip r:embed="rId3" cstate="print">
            <a:extLst>
              <a:ext uri="{28A0092B-C50C-407E-A947-70E740481C1C}">
                <a14:useLocalDpi xmlns:a14="http://schemas.microsoft.com/office/drawing/2010/main"/>
              </a:ext>
            </a:extLst>
          </a:blip>
          <a:srcRect r="68156"/>
          <a:stretch/>
        </p:blipFill>
        <p:spPr>
          <a:xfrm>
            <a:off x="10699200" y="-216646"/>
            <a:ext cx="1309531" cy="1399760"/>
          </a:xfrm>
          <a:prstGeom prst="rect">
            <a:avLst/>
          </a:prstGeom>
        </p:spPr>
      </p:pic>
      <p:sp>
        <p:nvSpPr>
          <p:cNvPr id="2" name="Date Placeholder 1">
            <a:extLst>
              <a:ext uri="{FF2B5EF4-FFF2-40B4-BE49-F238E27FC236}">
                <a16:creationId xmlns:a16="http://schemas.microsoft.com/office/drawing/2014/main" id="{A9478118-A9E4-47DA-A029-D7D80D494FAD}"/>
              </a:ext>
            </a:extLst>
          </p:cNvPr>
          <p:cNvSpPr>
            <a:spLocks noGrp="1"/>
          </p:cNvSpPr>
          <p:nvPr>
            <p:ph type="dt" sz="half" idx="10"/>
          </p:nvPr>
        </p:nvSpPr>
        <p:spPr/>
        <p:txBody>
          <a:bodyPr/>
          <a:lstStyle/>
          <a:p>
            <a:fld id="{51B2E1E3-9FAA-46E0-B0D6-83A6583FB056}" type="datetime1">
              <a:rPr lang="en-GB" smtClean="0"/>
              <a:t>30/03/2023</a:t>
            </a:fld>
            <a:endParaRPr lang="en-GB"/>
          </a:p>
        </p:txBody>
      </p:sp>
      <p:graphicFrame>
        <p:nvGraphicFramePr>
          <p:cNvPr id="8" name="Table 3">
            <a:extLst>
              <a:ext uri="{FF2B5EF4-FFF2-40B4-BE49-F238E27FC236}">
                <a16:creationId xmlns:a16="http://schemas.microsoft.com/office/drawing/2014/main" id="{ED356DC9-22D9-3C44-0508-85F78F7A4F62}"/>
              </a:ext>
            </a:extLst>
          </p:cNvPr>
          <p:cNvGraphicFramePr>
            <a:graphicFrameLocks noGrp="1"/>
          </p:cNvGraphicFramePr>
          <p:nvPr/>
        </p:nvGraphicFramePr>
        <p:xfrm>
          <a:off x="183270" y="855271"/>
          <a:ext cx="11825461" cy="3365333"/>
        </p:xfrm>
        <a:graphic>
          <a:graphicData uri="http://schemas.openxmlformats.org/drawingml/2006/table">
            <a:tbl>
              <a:tblPr firstRow="1" bandRow="1"/>
              <a:tblGrid>
                <a:gridCol w="2024357">
                  <a:extLst>
                    <a:ext uri="{9D8B030D-6E8A-4147-A177-3AD203B41FA5}">
                      <a16:colId xmlns:a16="http://schemas.microsoft.com/office/drawing/2014/main" val="1305292461"/>
                    </a:ext>
                  </a:extLst>
                </a:gridCol>
                <a:gridCol w="1916553">
                  <a:extLst>
                    <a:ext uri="{9D8B030D-6E8A-4147-A177-3AD203B41FA5}">
                      <a16:colId xmlns:a16="http://schemas.microsoft.com/office/drawing/2014/main" val="1032702893"/>
                    </a:ext>
                  </a:extLst>
                </a:gridCol>
                <a:gridCol w="2383712">
                  <a:extLst>
                    <a:ext uri="{9D8B030D-6E8A-4147-A177-3AD203B41FA5}">
                      <a16:colId xmlns:a16="http://schemas.microsoft.com/office/drawing/2014/main" val="882963004"/>
                    </a:ext>
                  </a:extLst>
                </a:gridCol>
                <a:gridCol w="1856660">
                  <a:extLst>
                    <a:ext uri="{9D8B030D-6E8A-4147-A177-3AD203B41FA5}">
                      <a16:colId xmlns:a16="http://schemas.microsoft.com/office/drawing/2014/main" val="1120708830"/>
                    </a:ext>
                  </a:extLst>
                </a:gridCol>
                <a:gridCol w="2527453">
                  <a:extLst>
                    <a:ext uri="{9D8B030D-6E8A-4147-A177-3AD203B41FA5}">
                      <a16:colId xmlns:a16="http://schemas.microsoft.com/office/drawing/2014/main" val="1683535126"/>
                    </a:ext>
                  </a:extLst>
                </a:gridCol>
                <a:gridCol w="1116726">
                  <a:extLst>
                    <a:ext uri="{9D8B030D-6E8A-4147-A177-3AD203B41FA5}">
                      <a16:colId xmlns:a16="http://schemas.microsoft.com/office/drawing/2014/main" val="2453546793"/>
                    </a:ext>
                  </a:extLst>
                </a:gridCol>
              </a:tblGrid>
              <a:tr h="9332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Property Category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Number properties GVR 2018</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Value 2018</a:t>
                      </a:r>
                    </a:p>
                    <a:p>
                      <a:pPr algn="ctr"/>
                      <a:r>
                        <a:rPr lang="en-US" sz="2000" dirty="0">
                          <a:solidFill>
                            <a:schemeClr val="tx1"/>
                          </a:solidFill>
                          <a:latin typeface="Arial" panose="020B0604020202020204" pitchFamily="34" charset="0"/>
                          <a:cs typeface="Arial" panose="020B0604020202020204" pitchFamily="34" charset="0"/>
                        </a:rPr>
                        <a:t>“000”</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properties GVR 2023</a:t>
                      </a:r>
                      <a:endParaRPr lang="en-US" sz="200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Value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“000”</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488211057"/>
                  </a:ext>
                </a:extLst>
              </a:tr>
              <a:tr h="3755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Residential</a:t>
                      </a:r>
                      <a:endParaRPr lang="en-US" sz="2000" dirty="0">
                        <a:latin typeface="Arial" panose="020B0604020202020204" pitchFamily="34" charset="0"/>
                        <a:cs typeface="Arial" panose="020B0604020202020204" pitchFamily="34" charset="0"/>
                      </a:endParaRPr>
                    </a:p>
                  </a:txBody>
                  <a:tcPr marL="99892" marR="99892" marT="49946" marB="4994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2000" b="0" i="0" u="none" strike="noStrike" dirty="0">
                          <a:solidFill>
                            <a:srgbClr val="000000"/>
                          </a:solidFill>
                          <a:effectLst/>
                          <a:latin typeface="Arial" panose="020B0604020202020204" pitchFamily="34" charset="0"/>
                          <a:cs typeface="Arial" panose="020B0604020202020204" pitchFamily="34" charset="0"/>
                        </a:rPr>
                        <a:t>834 497</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2000" b="0" i="0" u="none" strike="noStrike" dirty="0">
                          <a:solidFill>
                            <a:srgbClr val="000000"/>
                          </a:solidFill>
                          <a:effectLst/>
                          <a:latin typeface="Arial" panose="020B0604020202020204" pitchFamily="34" charset="0"/>
                          <a:cs typeface="Arial" panose="020B0604020202020204" pitchFamily="34" charset="0"/>
                        </a:rPr>
                        <a:t>R917 542 178 </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chemeClr val="tx1"/>
                          </a:solidFill>
                          <a:effectLst/>
                          <a:latin typeface="Arial" panose="020B0604020202020204" pitchFamily="34" charset="0"/>
                          <a:cs typeface="Arial" panose="020B0604020202020204" pitchFamily="34" charset="0"/>
                        </a:rPr>
                        <a:t>836 383</a:t>
                      </a:r>
                    </a:p>
                  </a:txBody>
                  <a:tcPr marL="6350" marR="6350" marT="635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R1 054 011 390 </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15</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7843954"/>
                  </a:ext>
                </a:extLst>
              </a:tr>
              <a:tr h="5281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Bus &amp; com</a:t>
                      </a:r>
                      <a:endParaRPr lang="en-US" sz="2000" dirty="0">
                        <a:solidFill>
                          <a:schemeClr val="tx1"/>
                        </a:solidFill>
                        <a:latin typeface="Arial" panose="020B0604020202020204" pitchFamily="34" charset="0"/>
                        <a:cs typeface="Arial" panose="020B0604020202020204" pitchFamily="34" charset="0"/>
                      </a:endParaRPr>
                    </a:p>
                  </a:txBody>
                  <a:tcPr marL="99892" marR="99892" marT="49946" marB="4994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51 930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ZA" sz="2000" b="0" i="0" u="none" strike="noStrike" dirty="0">
                          <a:solidFill>
                            <a:schemeClr val="tx1"/>
                          </a:solidFill>
                          <a:effectLst/>
                          <a:latin typeface="Arial" panose="020B0604020202020204" pitchFamily="34" charset="0"/>
                          <a:cs typeface="Arial" panose="020B0604020202020204" pitchFamily="34" charset="0"/>
                        </a:rPr>
                        <a:t>      R385 182 933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51 418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R419 649 839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a:solidFill>
                            <a:schemeClr val="tx1"/>
                          </a:solidFill>
                          <a:latin typeface="Arial" panose="020B0604020202020204" pitchFamily="34" charset="0"/>
                          <a:cs typeface="Arial" panose="020B0604020202020204" pitchFamily="34" charset="0"/>
                        </a:rPr>
                        <a:t>9</a:t>
                      </a:r>
                      <a:endParaRPr lang="en-US" sz="2000" b="1"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146617"/>
                  </a:ext>
                </a:extLst>
              </a:tr>
              <a:tr h="4718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Vacant land</a:t>
                      </a:r>
                      <a:endParaRPr lang="en-US" sz="2000" dirty="0">
                        <a:solidFill>
                          <a:schemeClr val="tx1"/>
                        </a:solidFill>
                        <a:latin typeface="Arial" panose="020B0604020202020204" pitchFamily="34" charset="0"/>
                        <a:cs typeface="Arial" panose="020B0604020202020204" pitchFamily="34" charset="0"/>
                      </a:endParaRPr>
                    </a:p>
                  </a:txBody>
                  <a:tcPr marL="99892" marR="99892" marT="49946" marB="4994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chemeClr val="tx1"/>
                          </a:solidFill>
                          <a:effectLst/>
                          <a:latin typeface="Arial" panose="020B0604020202020204" pitchFamily="34" charset="0"/>
                          <a:cs typeface="Arial" panose="020B0604020202020204" pitchFamily="34" charset="0"/>
                        </a:rPr>
                        <a:t>25 774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R35 015 275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chemeClr val="tx1"/>
                          </a:solidFill>
                          <a:effectLst/>
                          <a:latin typeface="Arial" panose="020B0604020202020204" pitchFamily="34" charset="0"/>
                          <a:cs typeface="Arial" panose="020B0604020202020204" pitchFamily="34" charset="0"/>
                        </a:rPr>
                        <a:t>21 857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R34 848 168</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31474411"/>
                  </a:ext>
                </a:extLst>
              </a:tr>
              <a:tr h="3956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Other Cat</a:t>
                      </a:r>
                      <a:endParaRPr lang="en-US" sz="2000" dirty="0">
                        <a:solidFill>
                          <a:schemeClr val="tx1"/>
                        </a:solidFill>
                        <a:latin typeface="Arial" panose="020B0604020202020204" pitchFamily="34" charset="0"/>
                        <a:cs typeface="Arial" panose="020B0604020202020204" pitchFamily="34" charset="0"/>
                      </a:endParaRPr>
                    </a:p>
                  </a:txBody>
                  <a:tcPr marL="99892" marR="99892" marT="49946" marB="4994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23 993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ZA" sz="2000" b="0" i="0" u="none" strike="noStrike" dirty="0">
                          <a:solidFill>
                            <a:schemeClr val="tx1"/>
                          </a:solidFill>
                          <a:effectLst/>
                          <a:latin typeface="Arial" panose="020B0604020202020204" pitchFamily="34" charset="0"/>
                          <a:cs typeface="Arial" panose="020B0604020202020204" pitchFamily="34" charset="0"/>
                        </a:rPr>
                        <a:t>      R75 746 576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ZA" sz="2200" b="0" i="0" u="none" strike="noStrike" dirty="0">
                          <a:solidFill>
                            <a:schemeClr val="tx1"/>
                          </a:solidFill>
                          <a:effectLst/>
                          <a:latin typeface="Arial" panose="020B0604020202020204" pitchFamily="34" charset="0"/>
                        </a:rPr>
                        <a:t>24 773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latin typeface="Arial" panose="020B0604020202020204" pitchFamily="34" charset="0"/>
                          <a:cs typeface="Arial" panose="020B0604020202020204" pitchFamily="34" charset="0"/>
                        </a:rPr>
                        <a:t>R79 632 900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a:solidFill>
                            <a:schemeClr val="tx1"/>
                          </a:solidFill>
                          <a:latin typeface="Arial" panose="020B0604020202020204" pitchFamily="34" charset="0"/>
                          <a:cs typeface="Arial" panose="020B0604020202020204" pitchFamily="34" charset="0"/>
                        </a:rPr>
                        <a:t>5</a:t>
                      </a:r>
                      <a:endParaRPr lang="en-US" sz="2000" b="1"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957914382"/>
                  </a:ext>
                </a:extLst>
              </a:tr>
              <a:tr h="3755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chemeClr val="tx1"/>
                          </a:solidFill>
                          <a:latin typeface="Arial" panose="020B0604020202020204" pitchFamily="34" charset="0"/>
                          <a:cs typeface="Arial" panose="020B0604020202020204" pitchFamily="34" charset="0"/>
                        </a:rPr>
                        <a:t>Total</a:t>
                      </a:r>
                    </a:p>
                  </a:txBody>
                  <a:tcPr marL="99892" marR="99892" marT="49946" marB="4994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ZA" sz="2000" b="1" i="0" u="none" strike="noStrike" dirty="0">
                          <a:solidFill>
                            <a:schemeClr val="tx1"/>
                          </a:solidFill>
                          <a:effectLst/>
                          <a:latin typeface="Arial" panose="020B0604020202020204" pitchFamily="34" charset="0"/>
                          <a:cs typeface="Arial" panose="020B0604020202020204" pitchFamily="34" charset="0"/>
                        </a:rPr>
                        <a:t>936 405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pt-BR" sz="2000" b="1" i="0" u="none" strike="noStrike" dirty="0">
                          <a:solidFill>
                            <a:schemeClr val="tx1"/>
                          </a:solidFill>
                          <a:effectLst/>
                          <a:latin typeface="Arial" panose="020B0604020202020204" pitchFamily="34" charset="0"/>
                          <a:cs typeface="Arial" panose="020B0604020202020204" pitchFamily="34" charset="0"/>
                        </a:rPr>
                        <a:t>R1 413 884 218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ZA" sz="2000" b="1" i="0" u="none" strike="noStrike" dirty="0">
                          <a:solidFill>
                            <a:schemeClr val="tx1"/>
                          </a:solidFill>
                          <a:effectLst/>
                          <a:latin typeface="Arial" panose="020B0604020202020204" pitchFamily="34" charset="0"/>
                          <a:cs typeface="Arial" panose="020B0604020202020204" pitchFamily="34" charset="0"/>
                        </a:rPr>
                        <a:t>934 652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ZA" sz="2000" b="1" i="0" u="none" strike="noStrike" dirty="0">
                          <a:solidFill>
                            <a:schemeClr val="tx1"/>
                          </a:solidFill>
                          <a:effectLst/>
                          <a:latin typeface="Arial" panose="020B0604020202020204" pitchFamily="34" charset="0"/>
                          <a:cs typeface="Arial" panose="020B0604020202020204" pitchFamily="34" charset="0"/>
                        </a:rPr>
                        <a:t>1 588 142 297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chemeClr val="tx1"/>
                          </a:solidFill>
                          <a:latin typeface="Arial" panose="020B0604020202020204" pitchFamily="34" charset="0"/>
                          <a:cs typeface="Arial" panose="020B0604020202020204" pitchFamily="34" charset="0"/>
                        </a:rPr>
                        <a:t>12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92287924"/>
                  </a:ext>
                </a:extLst>
              </a:tr>
            </a:tbl>
          </a:graphicData>
        </a:graphic>
      </p:graphicFrame>
      <p:sp>
        <p:nvSpPr>
          <p:cNvPr id="9" name="TextBox 8">
            <a:extLst>
              <a:ext uri="{FF2B5EF4-FFF2-40B4-BE49-F238E27FC236}">
                <a16:creationId xmlns:a16="http://schemas.microsoft.com/office/drawing/2014/main" id="{32F9C501-1A19-0F3A-7E3A-4871A13CE634}"/>
              </a:ext>
            </a:extLst>
          </p:cNvPr>
          <p:cNvSpPr txBox="1"/>
          <p:nvPr/>
        </p:nvSpPr>
        <p:spPr>
          <a:xfrm>
            <a:off x="183270" y="4322176"/>
            <a:ext cx="11825461" cy="2246769"/>
          </a:xfrm>
          <a:prstGeom prst="rect">
            <a:avLst/>
          </a:prstGeom>
          <a:noFill/>
        </p:spPr>
        <p:txBody>
          <a:bodyPr wrap="square" rtlCol="0">
            <a:spAutoFit/>
          </a:bodyPr>
          <a:lstStyle/>
          <a:p>
            <a:r>
              <a:rPr lang="en-US" sz="2000" b="1" dirty="0"/>
              <a:t>Of the total 934 652 properties there are </a:t>
            </a:r>
          </a:p>
          <a:p>
            <a:pPr marL="342900" indent="-342900">
              <a:buFont typeface="Arial" panose="020B0604020202020204" pitchFamily="34" charset="0"/>
              <a:buChar char="•"/>
            </a:pPr>
            <a:r>
              <a:rPr lang="en-US" sz="2000" dirty="0"/>
              <a:t>756 411 properties that experienced an increase in value </a:t>
            </a:r>
          </a:p>
          <a:p>
            <a:pPr marL="342900" indent="-342900">
              <a:buFont typeface="Arial" panose="020B0604020202020204" pitchFamily="34" charset="0"/>
              <a:buChar char="•"/>
            </a:pPr>
            <a:r>
              <a:rPr lang="en-US" sz="2000" dirty="0"/>
              <a:t>135 945 decreased in value &amp; 42 296 maintained values as per GV2018</a:t>
            </a:r>
          </a:p>
          <a:p>
            <a:r>
              <a:rPr lang="en-US" sz="2000" dirty="0"/>
              <a:t>Excluded in the generation of revenue are properties that are used as churches and residential residences of the presiding pastoral ministers, properties owned by the City and invested in the City. </a:t>
            </a:r>
          </a:p>
          <a:p>
            <a:r>
              <a:rPr lang="en-US" sz="2000" b="1" i="1" dirty="0"/>
              <a:t>All property owners who have notarial tied properties and/or encroachments are requested to approach the City is such properties all carry values.  These properties should be valued together. </a:t>
            </a:r>
          </a:p>
        </p:txBody>
      </p:sp>
    </p:spTree>
    <p:extLst>
      <p:ext uri="{BB962C8B-B14F-4D97-AF65-F5344CB8AC3E}">
        <p14:creationId xmlns:p14="http://schemas.microsoft.com/office/powerpoint/2010/main" val="379705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333B4FA011B4A975BECD9D22351DD" ma:contentTypeVersion="2" ma:contentTypeDescription="Create a new document." ma:contentTypeScope="" ma:versionID="97e0e7b0dbc29b36604884c9105b2d92">
  <xsd:schema xmlns:xsd="http://www.w3.org/2001/XMLSchema" xmlns:xs="http://www.w3.org/2001/XMLSchema" xmlns:p="http://schemas.microsoft.com/office/2006/metadata/properties" xmlns:ns1="http://schemas.microsoft.com/sharepoint/v3" xmlns:ns2="76a07b81-d90e-47a7-92f6-834be3d34bbb" targetNamespace="http://schemas.microsoft.com/office/2006/metadata/properties" ma:root="true" ma:fieldsID="839a52d820599a777fc124c0182e349d" ns1:_="" ns2:_="">
    <xsd:import namespace="http://schemas.microsoft.com/sharepoint/v3"/>
    <xsd:import namespace="76a07b81-d90e-47a7-92f6-834be3d34bb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a07b81-d90e-47a7-92f6-834be3d34bb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B12DA4-A7DA-4036-8500-E7C0E7F151EB}"/>
</file>

<file path=customXml/itemProps2.xml><?xml version="1.0" encoding="utf-8"?>
<ds:datastoreItem xmlns:ds="http://schemas.openxmlformats.org/officeDocument/2006/customXml" ds:itemID="{13A61FD5-16D0-428E-A1A2-DEB0D476BCF9}"/>
</file>

<file path=customXml/itemProps3.xml><?xml version="1.0" encoding="utf-8"?>
<ds:datastoreItem xmlns:ds="http://schemas.openxmlformats.org/officeDocument/2006/customXml" ds:itemID="{6ABB7475-6077-4720-87D9-75046095C983}"/>
</file>

<file path=docProps/app.xml><?xml version="1.0" encoding="utf-8"?>
<Properties xmlns="http://schemas.openxmlformats.org/officeDocument/2006/extended-properties" xmlns:vt="http://schemas.openxmlformats.org/officeDocument/2006/docPropsVTypes">
  <TotalTime>2254</TotalTime>
  <Words>1081</Words>
  <Application>Microsoft Office PowerPoint</Application>
  <PresentationFormat>Widescreen</PresentationFormat>
  <Paragraphs>244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DEIDRE HENDRICKS</dc:creator>
  <cp:lastModifiedBy>Sihle More</cp:lastModifiedBy>
  <cp:revision>109</cp:revision>
  <cp:lastPrinted>2023-03-30T06:14:55Z</cp:lastPrinted>
  <dcterms:created xsi:type="dcterms:W3CDTF">2021-02-04T14:33:09Z</dcterms:created>
  <dcterms:modified xsi:type="dcterms:W3CDTF">2023-03-30T07:21:54Z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0x010100165333B4FA011B4A975BECD9D22351DD</vt:lpwstr>
  </property>
</Properties>
</file>